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0"/>
  </p:notesMasterIdLst>
  <p:handoutMasterIdLst>
    <p:handoutMasterId r:id="rId11"/>
  </p:handoutMasterIdLst>
  <p:sldIdLst>
    <p:sldId id="278" r:id="rId2"/>
    <p:sldId id="257" r:id="rId3"/>
    <p:sldId id="258" r:id="rId4"/>
    <p:sldId id="272" r:id="rId5"/>
    <p:sldId id="274" r:id="rId6"/>
    <p:sldId id="262" r:id="rId7"/>
    <p:sldId id="275" r:id="rId8"/>
    <p:sldId id="276" r:id="rId9"/>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1"/>
    <a:srgbClr val="65A637"/>
    <a:srgbClr val="E6E6E6"/>
    <a:srgbClr val="E5E5E5"/>
    <a:srgbClr val="F2A900"/>
    <a:srgbClr val="FFFFFF"/>
    <a:srgbClr val="000000"/>
    <a:srgbClr val="E214C5"/>
    <a:srgbClr val="00FFFF"/>
    <a:srgbClr val="007E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75276" autoAdjust="0"/>
  </p:normalViewPr>
  <p:slideViewPr>
    <p:cSldViewPr snapToGrid="0">
      <p:cViewPr>
        <p:scale>
          <a:sx n="66" d="100"/>
          <a:sy n="66" d="100"/>
        </p:scale>
        <p:origin x="1527" y="2028"/>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p:scale>
          <a:sx n="66" d="100"/>
          <a:sy n="66" d="100"/>
        </p:scale>
        <p:origin x="2128" y="10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r>
              <a:rPr lang="en-US" sz="1800" b="1" dirty="0">
                <a:solidFill>
                  <a:schemeClr val="bg1"/>
                </a:solidFill>
              </a:rPr>
              <a:t>Predictive </a:t>
            </a:r>
          </a:p>
          <a:p>
            <a:pPr>
              <a:defRPr b="1">
                <a:solidFill>
                  <a:schemeClr val="bg1"/>
                </a:solidFill>
              </a:defRPr>
            </a:pPr>
            <a:r>
              <a:rPr lang="en-US" sz="1800" b="1" dirty="0">
                <a:solidFill>
                  <a:schemeClr val="bg1"/>
                </a:solidFill>
              </a:rPr>
              <a:t>Accuracy </a:t>
            </a:r>
          </a:p>
          <a:p>
            <a:pPr>
              <a:defRPr b="1">
                <a:solidFill>
                  <a:schemeClr val="bg1"/>
                </a:solidFill>
              </a:defRPr>
            </a:pPr>
            <a:r>
              <a:rPr lang="en-US" sz="1800" b="1" dirty="0">
                <a:solidFill>
                  <a:schemeClr val="bg1"/>
                </a:solidFill>
              </a:rPr>
              <a:t>of EIA’s Model</a:t>
            </a:r>
          </a:p>
        </c:rich>
      </c:tx>
      <c:layout>
        <c:manualLayout>
          <c:xMode val="edge"/>
          <c:yMode val="edge"/>
          <c:x val="0.25414100168576259"/>
          <c:y val="4.7626686869774129E-2"/>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23768990291369496"/>
          <c:y val="0.35195186306046716"/>
          <c:w val="0.53201130127309559"/>
          <c:h val="0.66536351520436376"/>
        </c:manualLayout>
      </c:layout>
      <c:pieChart>
        <c:varyColors val="1"/>
        <c:ser>
          <c:idx val="0"/>
          <c:order val="0"/>
          <c:tx>
            <c:strRef>
              <c:f>Sheet1!$B$1</c:f>
              <c:strCache>
                <c:ptCount val="1"/>
                <c:pt idx="0">
                  <c:v>Predictive Accuracy</c:v>
                </c:pt>
              </c:strCache>
            </c:strRef>
          </c:tx>
          <c:dPt>
            <c:idx val="0"/>
            <c:bubble3D val="0"/>
            <c:spPr>
              <a:solidFill>
                <a:schemeClr val="accent1"/>
              </a:solidFill>
              <a:ln w="19050">
                <a:noFill/>
              </a:ln>
              <a:effectLst/>
            </c:spPr>
            <c:extLst>
              <c:ext xmlns:c16="http://schemas.microsoft.com/office/drawing/2014/chart" uri="{C3380CC4-5D6E-409C-BE32-E72D297353CC}">
                <c16:uniqueId val="{00000001-D017-4C2A-A00A-16FF9778F7D1}"/>
              </c:ext>
            </c:extLst>
          </c:dPt>
          <c:dPt>
            <c:idx val="1"/>
            <c:bubble3D val="0"/>
            <c:spPr>
              <a:solidFill>
                <a:schemeClr val="accent2"/>
              </a:solidFill>
              <a:ln w="19050">
                <a:noFill/>
              </a:ln>
              <a:effectLst/>
            </c:spPr>
            <c:extLst>
              <c:ext xmlns:c16="http://schemas.microsoft.com/office/drawing/2014/chart" uri="{C3380CC4-5D6E-409C-BE32-E72D297353CC}">
                <c16:uniqueId val="{00000002-D017-4C2A-A00A-16FF9778F7D1}"/>
              </c:ext>
            </c:extLst>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2"/>
                <c:pt idx="0">
                  <c:v>Yes</c:v>
                </c:pt>
                <c:pt idx="1">
                  <c:v>No</c:v>
                </c:pt>
              </c:strCache>
            </c:strRef>
          </c:cat>
          <c:val>
            <c:numRef>
              <c:f>Sheet1!$B$2:$B$5</c:f>
              <c:numCache>
                <c:formatCode>General</c:formatCode>
                <c:ptCount val="4"/>
                <c:pt idx="0">
                  <c:v>0.5</c:v>
                </c:pt>
                <c:pt idx="1">
                  <c:v>0.5</c:v>
                </c:pt>
              </c:numCache>
            </c:numRef>
          </c:val>
          <c:extLst>
            <c:ext xmlns:c16="http://schemas.microsoft.com/office/drawing/2014/chart" uri="{C3380CC4-5D6E-409C-BE32-E72D297353CC}">
              <c16:uniqueId val="{00000000-D017-4C2A-A00A-16FF9778F7D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r>
              <a:rPr lang="en-US" sz="1800" b="1" dirty="0">
                <a:solidFill>
                  <a:schemeClr val="bg1"/>
                </a:solidFill>
              </a:rPr>
              <a:t>Predictive </a:t>
            </a:r>
          </a:p>
          <a:p>
            <a:pPr>
              <a:defRPr b="1">
                <a:solidFill>
                  <a:schemeClr val="bg1"/>
                </a:solidFill>
              </a:defRPr>
            </a:pPr>
            <a:r>
              <a:rPr lang="en-US" sz="1800" b="1" dirty="0">
                <a:solidFill>
                  <a:schemeClr val="bg1"/>
                </a:solidFill>
              </a:rPr>
              <a:t>Accuracy </a:t>
            </a:r>
          </a:p>
          <a:p>
            <a:pPr>
              <a:defRPr b="1">
                <a:solidFill>
                  <a:schemeClr val="bg1"/>
                </a:solidFill>
              </a:defRPr>
            </a:pPr>
            <a:r>
              <a:rPr lang="en-US" sz="1800" b="1" dirty="0">
                <a:solidFill>
                  <a:schemeClr val="bg1"/>
                </a:solidFill>
              </a:rPr>
              <a:t>of Splunk’s Model</a:t>
            </a:r>
          </a:p>
        </c:rich>
      </c:tx>
      <c:layout>
        <c:manualLayout>
          <c:xMode val="edge"/>
          <c:yMode val="edge"/>
          <c:x val="0.2060969140330931"/>
          <c:y val="4.7626686869774129E-2"/>
        </c:manualLayout>
      </c:layout>
      <c:overlay val="0"/>
      <c:spPr>
        <a:noFill/>
        <a:ln>
          <a:noFill/>
        </a:ln>
        <a:effectLst/>
      </c:spPr>
      <c:txPr>
        <a:bodyPr rot="0" spcFirstLastPara="1" vertOverflow="ellipsis" vert="horz" wrap="square" anchor="ctr" anchorCtr="1"/>
        <a:lstStyle/>
        <a:p>
          <a:pPr>
            <a:defRPr sz="1862" b="1"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23768990291369496"/>
          <c:y val="0.35195186306046716"/>
          <c:w val="0.53201130127309559"/>
          <c:h val="0.66536351520436376"/>
        </c:manualLayout>
      </c:layout>
      <c:pieChart>
        <c:varyColors val="1"/>
        <c:ser>
          <c:idx val="0"/>
          <c:order val="0"/>
          <c:tx>
            <c:strRef>
              <c:f>Sheet1!$B$1</c:f>
              <c:strCache>
                <c:ptCount val="1"/>
                <c:pt idx="0">
                  <c:v>Predictive Accuracy</c:v>
                </c:pt>
              </c:strCache>
            </c:strRef>
          </c:tx>
          <c:dPt>
            <c:idx val="0"/>
            <c:bubble3D val="0"/>
            <c:spPr>
              <a:solidFill>
                <a:schemeClr val="accent1"/>
              </a:solidFill>
              <a:ln w="19050">
                <a:noFill/>
              </a:ln>
              <a:effectLst/>
            </c:spPr>
            <c:extLst>
              <c:ext xmlns:c16="http://schemas.microsoft.com/office/drawing/2014/chart" uri="{C3380CC4-5D6E-409C-BE32-E72D297353CC}">
                <c16:uniqueId val="{00000001-D017-4C2A-A00A-16FF9778F7D1}"/>
              </c:ext>
            </c:extLst>
          </c:dPt>
          <c:dPt>
            <c:idx val="1"/>
            <c:bubble3D val="0"/>
            <c:spPr>
              <a:solidFill>
                <a:schemeClr val="accent2"/>
              </a:solidFill>
              <a:ln w="19050">
                <a:noFill/>
              </a:ln>
              <a:effectLst/>
            </c:spPr>
            <c:extLst>
              <c:ext xmlns:c16="http://schemas.microsoft.com/office/drawing/2014/chart" uri="{C3380CC4-5D6E-409C-BE32-E72D297353CC}">
                <c16:uniqueId val="{00000002-D017-4C2A-A00A-16FF9778F7D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F1E-4244-B18A-08A4E282702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F1E-4244-B18A-08A4E282702A}"/>
              </c:ext>
            </c:extLst>
          </c:dPt>
          <c:cat>
            <c:strRef>
              <c:f>Sheet1!$A$2:$A$5</c:f>
              <c:strCache>
                <c:ptCount val="2"/>
                <c:pt idx="0">
                  <c:v>Yes</c:v>
                </c:pt>
                <c:pt idx="1">
                  <c:v>No</c:v>
                </c:pt>
              </c:strCache>
            </c:strRef>
          </c:cat>
          <c:val>
            <c:numRef>
              <c:f>Sheet1!$B$2:$B$5</c:f>
              <c:numCache>
                <c:formatCode>General</c:formatCode>
                <c:ptCount val="4"/>
                <c:pt idx="0">
                  <c:v>0.5</c:v>
                </c:pt>
                <c:pt idx="1">
                  <c:v>0.5</c:v>
                </c:pt>
              </c:numCache>
            </c:numRef>
          </c:val>
          <c:extLst>
            <c:ext xmlns:c16="http://schemas.microsoft.com/office/drawing/2014/chart" uri="{C3380CC4-5D6E-409C-BE32-E72D297353CC}">
              <c16:uniqueId val="{00000000-D017-4C2A-A00A-16FF9778F7D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E932F0-DEEC-5049-B010-52BD81B81E06}" type="datetimeFigureOut">
              <a:rPr lang="en-US" smtClean="0"/>
              <a:t>8/1/2017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4099DC-BEBB-4048-BEC1-BF8CA00A2BF6}" type="slidenum">
              <a:rPr lang="en-US" smtClean="0"/>
              <a:t>‹#›</a:t>
            </a:fld>
            <a:endParaRPr lang="en-US"/>
          </a:p>
        </p:txBody>
      </p:sp>
    </p:spTree>
    <p:extLst>
      <p:ext uri="{BB962C8B-B14F-4D97-AF65-F5344CB8AC3E}">
        <p14:creationId xmlns:p14="http://schemas.microsoft.com/office/powerpoint/2010/main" val="1852462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6.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798" y="574673"/>
            <a:ext cx="4025897"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4711696" y="574673"/>
            <a:ext cx="1460503"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06E58A78-69A8-0A4B-9C75-2FC43AD136B0}" type="datetimeFigureOut">
              <a:rPr lang="en-US" smtClean="0"/>
              <a:pPr/>
              <a:t>8/1/2017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685799" y="8659813"/>
            <a:ext cx="3198813" cy="329407"/>
          </a:xfrm>
          <a:prstGeom prst="rect">
            <a:avLst/>
          </a:prstGeom>
        </p:spPr>
        <p:txBody>
          <a:bodyPr vert="horz" lIns="91440" tIns="45720" rIns="91440" bIns="45720" rtlCol="0" anchor="b"/>
          <a:lstStyle>
            <a:lvl1pPr algn="l">
              <a:defRPr sz="1000">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975098" y="8659813"/>
            <a:ext cx="736599" cy="329406"/>
          </a:xfrm>
          <a:prstGeom prst="rect">
            <a:avLst/>
          </a:prstGeom>
        </p:spPr>
        <p:txBody>
          <a:bodyPr vert="horz" lIns="91440" tIns="45720" rIns="91440" bIns="45720" rtlCol="0" anchor="b"/>
          <a:lstStyle>
            <a:lvl1pPr algn="r">
              <a:defRPr sz="1000">
                <a:latin typeface="Arial" panose="020B0604020202020204" pitchFamily="34" charset="0"/>
                <a:cs typeface="Arial" panose="020B0604020202020204" pitchFamily="34" charset="0"/>
              </a:defRPr>
            </a:lvl1pPr>
          </a:lstStyle>
          <a:p>
            <a:fld id="{5325A2C2-5F71-4445-811F-EA330DCDB9E9}" type="slidenum">
              <a:rPr lang="en-US" smtClean="0"/>
              <a:pPr/>
              <a:t>‹#›</a:t>
            </a:fld>
            <a:endParaRPr lang="en-US"/>
          </a:p>
        </p:txBody>
      </p:sp>
      <p:sp>
        <p:nvSpPr>
          <p:cNvPr id="8" name="Notes Placeholder 7"/>
          <p:cNvSpPr>
            <a:spLocks noGrp="1"/>
          </p:cNvSpPr>
          <p:nvPr>
            <p:ph type="body" sz="quarter" idx="3"/>
          </p:nvPr>
        </p:nvSpPr>
        <p:spPr>
          <a:xfrm>
            <a:off x="685800" y="4400550"/>
            <a:ext cx="5486400" cy="3981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79375" t="91528"/>
          <a:stretch/>
        </p:blipFill>
        <p:spPr>
          <a:xfrm>
            <a:off x="4876799" y="8685213"/>
            <a:ext cx="1865313" cy="431000"/>
          </a:xfrm>
          <a:prstGeom prst="rect">
            <a:avLst/>
          </a:prstGeom>
        </p:spPr>
      </p:pic>
      <p:sp>
        <p:nvSpPr>
          <p:cNvPr id="10" name="Rectangle 9"/>
          <p:cNvSpPr/>
          <p:nvPr/>
        </p:nvSpPr>
        <p:spPr>
          <a:xfrm>
            <a:off x="0" y="-1"/>
            <a:ext cx="6858000" cy="287337"/>
          </a:xfrm>
          <a:prstGeom prst="rect">
            <a:avLst/>
          </a:prstGeom>
          <a:blipFill dpi="0" rotWithShape="1">
            <a:blip r:embed="rId3"/>
            <a:srcRect/>
            <a:tile tx="0" ty="0" sx="60000" sy="6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287336"/>
            <a:ext cx="6858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203555"/>
      </p:ext>
    </p:extLst>
  </p:cSld>
  <p:clrMap bg1="dk1" tx1="lt1" bg2="dk2" tx2="lt2" accent1="accent1" accent2="accent2" accent3="accent3" accent4="accent4" accent5="accent5" accent6="accent6" hlink="hlink" folHlink="folHlink"/>
  <p:hf hdr="0" ftr="0" dt="0"/>
  <p:notesStyle>
    <a:lvl1pPr marL="0" indent="0" algn="l" defTabSz="914400" rtl="0" eaLnBrk="1" latinLnBrk="0" hangingPunct="1">
      <a:spcBef>
        <a:spcPts val="600"/>
      </a:spcBef>
      <a:spcAft>
        <a:spcPts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342900" indent="-171450" algn="l" defTabSz="914400" rtl="0" eaLnBrk="1" latinLnBrk="0" hangingPunct="1">
      <a:spcBef>
        <a:spcPts val="600"/>
      </a:spcBef>
      <a:buClr>
        <a:schemeClr val="accent1"/>
      </a:buClr>
      <a:buSzPct val="75000"/>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520700" indent="-171450" algn="l" defTabSz="914400" rtl="0" eaLnBrk="1" latinLnBrk="0" hangingPunct="1">
      <a:spcBef>
        <a:spcPts val="600"/>
      </a:spcBef>
      <a:buClr>
        <a:schemeClr val="accent1"/>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685800" indent="-171450" algn="l" defTabSz="914400" rtl="0" eaLnBrk="1" latinLnBrk="0" hangingPunct="1">
      <a:spcBef>
        <a:spcPts val="600"/>
      </a:spcBef>
      <a:buClr>
        <a:schemeClr val="accent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863600" indent="-171450" algn="l" defTabSz="914400" rtl="0" eaLnBrk="1" latinLnBrk="0" hangingPunct="1">
      <a:spcBef>
        <a:spcPts val="600"/>
      </a:spcBef>
      <a:buClr>
        <a:schemeClr val="accent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1008" y="0"/>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userDrawn="1">
            <p:custDataLst>
              <p:tags r:id="rId1"/>
            </p:custDataLst>
          </p:nvPr>
        </p:nvGrpSpPr>
        <p:grpSpPr bwMode="blackGray">
          <a:xfrm>
            <a:off x="-7" y="0"/>
            <a:ext cx="12192008" cy="6858003"/>
            <a:chOff x="-7" y="0"/>
            <a:chExt cx="12192008" cy="6858003"/>
          </a:xfrm>
        </p:grpSpPr>
        <p:grpSp>
          <p:nvGrpSpPr>
            <p:cNvPr id="7" name="Group 6" hidden="1"/>
            <p:cNvGrpSpPr/>
            <p:nvPr userDrawn="1"/>
          </p:nvGrpSpPr>
          <p:grpSpPr bwMode="blackGray">
            <a:xfrm>
              <a:off x="-7" y="0"/>
              <a:ext cx="12192008" cy="6858003"/>
              <a:chOff x="-7" y="0"/>
              <a:chExt cx="12192008" cy="6858003"/>
            </a:xfrm>
            <a:solidFill>
              <a:srgbClr val="7030A0">
                <a:alpha val="10000"/>
              </a:srgbClr>
            </a:solidFill>
          </p:grpSpPr>
          <p:sp>
            <p:nvSpPr>
              <p:cNvPr id="50" name="Rectangle 49"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userDrawn="1"/>
          </p:nvGrpSpPr>
          <p:grpSpPr bwMode="blackGray">
            <a:xfrm>
              <a:off x="456062" y="304801"/>
              <a:ext cx="11279875" cy="5599075"/>
              <a:chOff x="0" y="304801"/>
              <a:chExt cx="12192000" cy="5599075"/>
            </a:xfrm>
          </p:grpSpPr>
          <p:cxnSp>
            <p:nvCxnSpPr>
              <p:cNvPr id="23" name="Straight Connector 22"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userDrawn="1"/>
          </p:nvGrpSpPr>
          <p:grpSpPr bwMode="blackGray">
            <a:xfrm>
              <a:off x="456062" y="304801"/>
              <a:ext cx="11277720" cy="5599075"/>
              <a:chOff x="456062" y="304801"/>
              <a:chExt cx="11277720" cy="5817450"/>
            </a:xfrm>
          </p:grpSpPr>
          <p:sp>
            <p:nvSpPr>
              <p:cNvPr id="10" name="Rectangle 9"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438225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userDrawn="1"/>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2383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userDrawn="1"/>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567063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9537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67092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5111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userDrawn="1"/>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46432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userDrawn="1"/>
        </p:nvPicPr>
        <p:blipFill>
          <a:blip r:embed="rId2"/>
          <a:stretch>
            <a:fillRect/>
          </a:stretch>
        </p:blipFill>
        <p:spPr>
          <a:xfrm>
            <a:off x="9745665" y="6368577"/>
            <a:ext cx="2140265" cy="297553"/>
          </a:xfrm>
          <a:prstGeom prst="rect">
            <a:avLst/>
          </a:prstGeom>
        </p:spPr>
      </p:pic>
    </p:spTree>
    <p:extLst>
      <p:ext uri="{BB962C8B-B14F-4D97-AF65-F5344CB8AC3E}">
        <p14:creationId xmlns:p14="http://schemas.microsoft.com/office/powerpoint/2010/main" val="47547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userDrawn="1"/>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9" name="TextBox 8"/>
          <p:cNvSpPr txBox="1"/>
          <p:nvPr userDrawn="1"/>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43315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 Dark">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userDrawn="1"/>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p:spTree>
      <p:nvGrpSpPr>
        <p:cNvPr id="1" name=""/>
        <p:cNvGrpSpPr/>
        <p:nvPr/>
      </p:nvGrpSpPr>
      <p:grpSpPr>
        <a:xfrm>
          <a:off x="0" y="0"/>
          <a:ext cx="0" cy="0"/>
          <a:chOff x="0" y="0"/>
          <a:chExt cx="0" cy="0"/>
        </a:xfrm>
      </p:grpSpPr>
      <p:pic>
        <p:nvPicPr>
          <p:cNvPr id="109" name="Picture 10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1976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49226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p:spTree>
      <p:nvGrpSpPr>
        <p:cNvPr id="1" name=""/>
        <p:cNvGrpSpPr/>
        <p:nvPr/>
      </p:nvGrpSpPr>
      <p:grpSpPr>
        <a:xfrm>
          <a:off x="0" y="0"/>
          <a:ext cx="0" cy="0"/>
          <a:chOff x="0" y="0"/>
          <a:chExt cx="0" cy="0"/>
        </a:xfrm>
      </p:grpSpPr>
      <p:sp>
        <p:nvSpPr>
          <p:cNvPr id="5" name="Rectangle 4"/>
          <p:cNvSpPr/>
          <p:nvPr userDrawn="1"/>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userDrawn="1"/>
        </p:nvPicPr>
        <p:blipFill>
          <a:blip r:embed="rId2"/>
          <a:stretch>
            <a:fillRect/>
          </a:stretch>
        </p:blipFill>
        <p:spPr>
          <a:xfrm>
            <a:off x="9745665" y="6368577"/>
            <a:ext cx="2140265" cy="297553"/>
          </a:xfrm>
          <a:prstGeom prst="rect">
            <a:avLst/>
          </a:prstGeom>
        </p:spPr>
      </p:pic>
      <p:pic>
        <p:nvPicPr>
          <p:cNvPr id="6" name="Picture 5"/>
          <p:cNvPicPr>
            <a:picLocks noChangeAspect="1"/>
          </p:cNvPicPr>
          <p:nvPr userDrawn="1"/>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2796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userDrawn="1"/>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userDrawn="1"/>
        </p:nvPicPr>
        <p:blipFill>
          <a:blip r:embed="rId2"/>
          <a:stretch>
            <a:fillRect/>
          </a:stretch>
        </p:blipFill>
        <p:spPr>
          <a:xfrm>
            <a:off x="9746234" y="6365174"/>
            <a:ext cx="2139696" cy="301752"/>
          </a:xfrm>
          <a:prstGeom prst="rect">
            <a:avLst/>
          </a:prstGeom>
        </p:spPr>
      </p:pic>
      <p:pic>
        <p:nvPicPr>
          <p:cNvPr id="5" name="Picture 4"/>
          <p:cNvPicPr>
            <a:picLocks noChangeAspect="1"/>
          </p:cNvPicPr>
          <p:nvPr userDrawn="1"/>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268021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64531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ext uri="{BB962C8B-B14F-4D97-AF65-F5344CB8AC3E}">
        <p14:creationId xmlns:p14="http://schemas.microsoft.com/office/powerpoint/2010/main" val="3029680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743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856121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8158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4425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userDrawn="1"/>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679450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50801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ext uri="{BB962C8B-B14F-4D97-AF65-F5344CB8AC3E}">
        <p14:creationId xmlns:p14="http://schemas.microsoft.com/office/powerpoint/2010/main" val="4230845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userDrawn="1"/>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692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48189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userDrawn="1"/>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62407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userDrawn="1"/>
        </p:nvPicPr>
        <p:blipFill>
          <a:blip r:embed="rId3"/>
          <a:stretch>
            <a:fillRect/>
          </a:stretch>
        </p:blipFill>
        <p:spPr>
          <a:xfrm>
            <a:off x="9746234" y="6365174"/>
            <a:ext cx="2139696" cy="301752"/>
          </a:xfrm>
          <a:prstGeom prst="rect">
            <a:avLst/>
          </a:prstGeom>
        </p:spPr>
      </p:pic>
      <p:sp>
        <p:nvSpPr>
          <p:cNvPr id="10" name="TextBox 9"/>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415195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15" name="TextBox 1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11045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p:cNvPicPr>
          <p:nvPr userDrawn="1"/>
        </p:nvPicPr>
        <p:blipFill>
          <a:blip r:embed="rId3"/>
          <a:stretch>
            <a:fillRect/>
          </a:stretch>
        </p:blipFill>
        <p:spPr>
          <a:xfrm>
            <a:off x="9746234" y="6365174"/>
            <a:ext cx="2139696" cy="301752"/>
          </a:xfrm>
          <a:prstGeom prst="rect">
            <a:avLst/>
          </a:prstGeom>
        </p:spPr>
      </p:pic>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79586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9" name="Rectangle 18"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userDrawn="1"/>
        </p:nvPicPr>
        <p:blipFill>
          <a:blip r:embed="rId4"/>
          <a:stretch>
            <a:fillRect/>
          </a:stretch>
        </p:blipFill>
        <p:spPr>
          <a:xfrm>
            <a:off x="9746234" y="6365174"/>
            <a:ext cx="2139696" cy="301752"/>
          </a:xfrm>
          <a:prstGeom prst="rect">
            <a:avLst/>
          </a:prstGeom>
        </p:spPr>
      </p:pic>
      <p:sp>
        <p:nvSpPr>
          <p:cNvPr id="65" name="TextBox 6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196328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userDrawn="1"/>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61433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userDrawn="1"/>
        </p:nvPicPr>
        <p:blipFill rotWithShape="1">
          <a:blip r:embed="rId3"/>
          <a:srcRect r="70280"/>
          <a:stretch/>
        </p:blipFill>
        <p:spPr>
          <a:xfrm>
            <a:off x="0" y="0"/>
            <a:ext cx="3602736" cy="6857143"/>
          </a:xfrm>
          <a:prstGeom prst="rect">
            <a:avLst/>
          </a:prstGeom>
        </p:spPr>
      </p:pic>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8" name="Rectangle 17"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userDrawn="1"/>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4" name="Picture 3"/>
          <p:cNvPicPr>
            <a:picLocks/>
          </p:cNvPicPr>
          <p:nvPr userDrawn="1"/>
        </p:nvPicPr>
        <p:blipFill>
          <a:blip r:embed="rId3"/>
          <a:stretch>
            <a:fillRect/>
          </a:stretch>
        </p:blipFill>
        <p:spPr>
          <a:xfrm>
            <a:off x="9746234" y="6365174"/>
            <a:ext cx="2139696" cy="301752"/>
          </a:xfrm>
          <a:prstGeom prst="rect">
            <a:avLst/>
          </a:prstGeom>
        </p:spPr>
      </p:pic>
      <p:sp>
        <p:nvSpPr>
          <p:cNvPr id="7" name="TextBox 6"/>
          <p:cNvSpPr txBox="1"/>
          <p:nvPr userDrawn="1"/>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Key Takeaway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userDrawn="1"/>
        </p:nvPicPr>
        <p:blipFill>
          <a:blip r:embed="rId3"/>
          <a:stretch>
            <a:fillRect/>
          </a:stretch>
        </p:blipFill>
        <p:spPr>
          <a:xfrm>
            <a:off x="9745665" y="6368577"/>
            <a:ext cx="2140265" cy="297553"/>
          </a:xfrm>
          <a:prstGeom prst="rect">
            <a:avLst/>
          </a:prstGeom>
        </p:spPr>
      </p:pic>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86990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Tree>
    <p:extLst>
      <p:ext uri="{BB962C8B-B14F-4D97-AF65-F5344CB8AC3E}">
        <p14:creationId xmlns:p14="http://schemas.microsoft.com/office/powerpoint/2010/main" val="2009244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rward-Looking Statements">
    <p:spTree>
      <p:nvGrpSpPr>
        <p:cNvPr id="1" name=""/>
        <p:cNvGrpSpPr/>
        <p:nvPr/>
      </p:nvGrpSpPr>
      <p:grpSpPr>
        <a:xfrm>
          <a:off x="0" y="0"/>
          <a:ext cx="0" cy="0"/>
          <a:chOff x="0" y="0"/>
          <a:chExt cx="0" cy="0"/>
        </a:xfrm>
      </p:grpSpPr>
      <p:sp>
        <p:nvSpPr>
          <p:cNvPr id="2" name="TextBox 1"/>
          <p:cNvSpPr txBox="1"/>
          <p:nvPr userDrawn="1"/>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userDrawn="1"/>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userDrawn="1"/>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userDrawn="1"/>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userDrawn="1"/>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userDrawn="1"/>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ext uri="{BB962C8B-B14F-4D97-AF65-F5344CB8AC3E}">
        <p14:creationId xmlns:p14="http://schemas.microsoft.com/office/powerpoint/2010/main" val="239147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id">
    <p:spTree>
      <p:nvGrpSpPr>
        <p:cNvPr id="1" name=""/>
        <p:cNvGrpSpPr/>
        <p:nvPr/>
      </p:nvGrpSpPr>
      <p:grpSpPr>
        <a:xfrm>
          <a:off x="0" y="0"/>
          <a:ext cx="0" cy="0"/>
          <a:chOff x="0" y="0"/>
          <a:chExt cx="0" cy="0"/>
        </a:xfrm>
      </p:grpSpPr>
      <p:grpSp>
        <p:nvGrpSpPr>
          <p:cNvPr id="99" name="Group 98"/>
          <p:cNvGrpSpPr/>
          <p:nvPr userDrawn="1"/>
        </p:nvGrpSpPr>
        <p:grpSpPr bwMode="blackGray">
          <a:xfrm>
            <a:off x="-7" y="0"/>
            <a:ext cx="12192008" cy="6858003"/>
            <a:chOff x="-7" y="0"/>
            <a:chExt cx="12192008" cy="6858003"/>
          </a:xfrm>
        </p:grpSpPr>
        <p:grpSp>
          <p:nvGrpSpPr>
            <p:cNvPr id="100" name="Group 99"/>
            <p:cNvGrpSpPr/>
            <p:nvPr userDrawn="1"/>
          </p:nvGrpSpPr>
          <p:grpSpPr bwMode="blackGray">
            <a:xfrm>
              <a:off x="-7" y="0"/>
              <a:ext cx="12192008" cy="6858003"/>
              <a:chOff x="-7" y="0"/>
              <a:chExt cx="12192008" cy="6858003"/>
            </a:xfrm>
            <a:solidFill>
              <a:srgbClr val="7030A0">
                <a:alpha val="10000"/>
              </a:srgbClr>
            </a:solidFill>
          </p:grpSpPr>
          <p:sp>
            <p:nvSpPr>
              <p:cNvPr id="141" name="Rectangle 140"/>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userDrawn="1"/>
          </p:nvGrpSpPr>
          <p:grpSpPr bwMode="blackGray">
            <a:xfrm>
              <a:off x="456062" y="304801"/>
              <a:ext cx="11279875" cy="5599075"/>
              <a:chOff x="0" y="304801"/>
              <a:chExt cx="12192000" cy="5599075"/>
            </a:xfrm>
          </p:grpSpPr>
          <p:cxnSp>
            <p:nvCxnSpPr>
              <p:cNvPr id="115" name="Straight Connector 114"/>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userDrawn="1"/>
          </p:nvGrpSpPr>
          <p:grpSpPr bwMode="blackGray">
            <a:xfrm>
              <a:off x="456062" y="304801"/>
              <a:ext cx="11277720" cy="5599075"/>
              <a:chOff x="456062" y="304801"/>
              <a:chExt cx="11277720" cy="5817450"/>
            </a:xfrm>
          </p:grpSpPr>
          <p:sp>
            <p:nvSpPr>
              <p:cNvPr id="103" name="Rectangle 102"/>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ext uri="{BB962C8B-B14F-4D97-AF65-F5344CB8AC3E}">
        <p14:creationId xmlns:p14="http://schemas.microsoft.com/office/powerpoint/2010/main" val="78290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id and text sizing">
    <p:spTree>
      <p:nvGrpSpPr>
        <p:cNvPr id="1" name=""/>
        <p:cNvGrpSpPr/>
        <p:nvPr/>
      </p:nvGrpSpPr>
      <p:grpSpPr>
        <a:xfrm>
          <a:off x="0" y="0"/>
          <a:ext cx="0" cy="0"/>
          <a:chOff x="0" y="0"/>
          <a:chExt cx="0" cy="0"/>
        </a:xfrm>
      </p:grpSpPr>
      <p:grpSp>
        <p:nvGrpSpPr>
          <p:cNvPr id="54" name="Group 53"/>
          <p:cNvGrpSpPr/>
          <p:nvPr userDrawn="1"/>
        </p:nvGrpSpPr>
        <p:grpSpPr bwMode="blackGray">
          <a:xfrm>
            <a:off x="-7" y="0"/>
            <a:ext cx="12192008" cy="6858003"/>
            <a:chOff x="-7" y="0"/>
            <a:chExt cx="12192008" cy="6858003"/>
          </a:xfrm>
        </p:grpSpPr>
        <p:grpSp>
          <p:nvGrpSpPr>
            <p:cNvPr id="55" name="Group 54"/>
            <p:cNvGrpSpPr/>
            <p:nvPr userDrawn="1"/>
          </p:nvGrpSpPr>
          <p:grpSpPr bwMode="blackGray">
            <a:xfrm>
              <a:off x="-7" y="0"/>
              <a:ext cx="12192008" cy="6858003"/>
              <a:chOff x="-7" y="0"/>
              <a:chExt cx="12192008" cy="6858003"/>
            </a:xfrm>
            <a:solidFill>
              <a:srgbClr val="7030A0">
                <a:alpha val="10000"/>
              </a:srgbClr>
            </a:solidFill>
          </p:grpSpPr>
          <p:sp>
            <p:nvSpPr>
              <p:cNvPr id="96" name="Rectangle 95"/>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userDrawn="1"/>
          </p:nvGrpSpPr>
          <p:grpSpPr bwMode="blackGray">
            <a:xfrm>
              <a:off x="456062" y="304801"/>
              <a:ext cx="11279875" cy="5599075"/>
              <a:chOff x="0" y="304801"/>
              <a:chExt cx="12192000" cy="5599075"/>
            </a:xfrm>
          </p:grpSpPr>
          <p:cxnSp>
            <p:nvCxnSpPr>
              <p:cNvPr id="70" name="Straight Connector 69"/>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userDrawn="1"/>
          </p:nvGrpSpPr>
          <p:grpSpPr bwMode="blackGray">
            <a:xfrm>
              <a:off x="456062" y="304801"/>
              <a:ext cx="11277720" cy="5599075"/>
              <a:chOff x="456062" y="304801"/>
              <a:chExt cx="11277720" cy="5817450"/>
            </a:xfrm>
          </p:grpSpPr>
          <p:sp>
            <p:nvSpPr>
              <p:cNvPr id="58" name="Rectangle 57"/>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userDrawn="1"/>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userDrawn="1"/>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userDrawn="1"/>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ext uri="{BB962C8B-B14F-4D97-AF65-F5344CB8AC3E}">
        <p14:creationId xmlns:p14="http://schemas.microsoft.com/office/powerpoint/2010/main" val="337280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Rectangle 1"/>
          <p:cNvSpPr/>
          <p:nvPr userDrawn="1"/>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userDrawn="1"/>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userDrawn="1"/>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ext uri="{BB962C8B-B14F-4D97-AF65-F5344CB8AC3E}">
        <p14:creationId xmlns:p14="http://schemas.microsoft.com/office/powerpoint/2010/main" val="25130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0594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80072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ext uri="{BB962C8B-B14F-4D97-AF65-F5344CB8AC3E}">
        <p14:creationId xmlns:p14="http://schemas.microsoft.com/office/powerpoint/2010/main" val="24355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3392604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9821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4304" y="6288439"/>
            <a:ext cx="12192000" cy="56956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userDrawn="1"/>
        </p:nvPicPr>
        <p:blipFill rotWithShape="1">
          <a:blip r:embed="rId49"/>
          <a:srcRect t="1" r="53526" b="-678"/>
          <a:stretch/>
        </p:blipFill>
        <p:spPr>
          <a:xfrm>
            <a:off x="10741275" y="68516"/>
            <a:ext cx="994660" cy="299569"/>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
        <p:nvSpPr>
          <p:cNvPr id="2" name="TextBox 1"/>
          <p:cNvSpPr txBox="1"/>
          <p:nvPr userDrawn="1"/>
        </p:nvSpPr>
        <p:spPr>
          <a:xfrm>
            <a:off x="7143750" y="6389069"/>
            <a:ext cx="4787900" cy="276999"/>
          </a:xfrm>
          <a:prstGeom prst="rect">
            <a:avLst/>
          </a:prstGeom>
          <a:noFill/>
        </p:spPr>
        <p:txBody>
          <a:bodyPr wrap="square" lIns="0" tIns="0" rIns="0" bIns="0" rtlCol="0">
            <a:spAutoFit/>
          </a:bodyPr>
          <a:lstStyle/>
          <a:p>
            <a:r>
              <a:rPr lang="en-US" sz="1800" dirty="0">
                <a:solidFill>
                  <a:schemeClr val="bg1"/>
                </a:solidFill>
              </a:rPr>
              <a:t>Objective</a:t>
            </a:r>
            <a:r>
              <a:rPr lang="en-US" sz="1800" baseline="0" dirty="0">
                <a:solidFill>
                  <a:schemeClr val="bg1"/>
                </a:solidFill>
              </a:rPr>
              <a:t>     |     Methodology     |     Next Steps</a:t>
            </a:r>
            <a:endParaRPr lang="en-US" sz="1800" dirty="0">
              <a:solidFill>
                <a:schemeClr val="bg1"/>
              </a:solidFill>
            </a:endParaRPr>
          </a:p>
        </p:txBody>
      </p:sp>
      <p:pic>
        <p:nvPicPr>
          <p:cNvPr id="10" name="Picture 9"/>
          <p:cNvPicPr>
            <a:picLocks noChangeAspect="1"/>
          </p:cNvPicPr>
          <p:nvPr userDrawn="1"/>
        </p:nvPicPr>
        <p:blipFill rotWithShape="1">
          <a:blip r:embed="rId50">
            <a:lum bright="70000" contrast="-70000"/>
          </a:blip>
          <a:srcRect l="50191" t="89062" r="-1"/>
          <a:stretch/>
        </p:blipFill>
        <p:spPr>
          <a:xfrm>
            <a:off x="0" y="6153133"/>
            <a:ext cx="5985163" cy="704867"/>
          </a:xfrm>
          <a:prstGeom prst="rect">
            <a:avLst/>
          </a:prstGeom>
        </p:spPr>
      </p:pic>
    </p:spTree>
    <p:extLst>
      <p:ext uri="{BB962C8B-B14F-4D97-AF65-F5344CB8AC3E}">
        <p14:creationId xmlns:p14="http://schemas.microsoft.com/office/powerpoint/2010/main" val="957531155"/>
      </p:ext>
    </p:extLst>
  </p:cSld>
  <p:clrMap bg1="dk1" tx1="lt1" bg2="dk2" tx2="lt2" accent1="accent1" accent2="accent2" accent3="accent3" accent4="accent4" accent5="accent5" accent6="accent6" hlink="hlink" folHlink="folHlink"/>
  <p:sldLayoutIdLst>
    <p:sldLayoutId id="2147483721" r:id="rId1"/>
    <p:sldLayoutId id="2147483661" r:id="rId2"/>
    <p:sldLayoutId id="2147483710" r:id="rId3"/>
    <p:sldLayoutId id="2147483716" r:id="rId4"/>
    <p:sldLayoutId id="2147483712" r:id="rId5"/>
    <p:sldLayoutId id="2147483764" r:id="rId6"/>
    <p:sldLayoutId id="2147483767" r:id="rId7"/>
    <p:sldLayoutId id="2147483768" r:id="rId8"/>
    <p:sldLayoutId id="2147483713" r:id="rId9"/>
    <p:sldLayoutId id="2147483751" r:id="rId10"/>
    <p:sldLayoutId id="2147483769" r:id="rId11"/>
    <p:sldLayoutId id="2147483772" r:id="rId12"/>
    <p:sldLayoutId id="2147483770" r:id="rId13"/>
    <p:sldLayoutId id="2147483792" r:id="rId14"/>
    <p:sldLayoutId id="2147483714" r:id="rId15"/>
    <p:sldLayoutId id="2147483797" r:id="rId16"/>
    <p:sldLayoutId id="2147483798" r:id="rId17"/>
    <p:sldLayoutId id="2147483765" r:id="rId18"/>
    <p:sldLayoutId id="2147483795" r:id="rId19"/>
    <p:sldLayoutId id="2147483796" r:id="rId20"/>
    <p:sldLayoutId id="2147483785" r:id="rId21"/>
    <p:sldLayoutId id="2147483786" r:id="rId22"/>
    <p:sldLayoutId id="2147483787" r:id="rId23"/>
    <p:sldLayoutId id="2147483788" r:id="rId24"/>
    <p:sldLayoutId id="2147483777" r:id="rId25"/>
    <p:sldLayoutId id="2147483778" r:id="rId26"/>
    <p:sldLayoutId id="2147483779" r:id="rId27"/>
    <p:sldLayoutId id="2147483781" r:id="rId28"/>
    <p:sldLayoutId id="2147483780" r:id="rId29"/>
    <p:sldLayoutId id="2147483782" r:id="rId30"/>
    <p:sldLayoutId id="2147483783" r:id="rId31"/>
    <p:sldLayoutId id="2147483784" r:id="rId32"/>
    <p:sldLayoutId id="2147483762" r:id="rId33"/>
    <p:sldLayoutId id="2147483773" r:id="rId34"/>
    <p:sldLayoutId id="2147483793" r:id="rId35"/>
    <p:sldLayoutId id="2147483774" r:id="rId36"/>
    <p:sldLayoutId id="2147483775" r:id="rId37"/>
    <p:sldLayoutId id="2147483650" r:id="rId38"/>
    <p:sldLayoutId id="2147483766" r:id="rId39"/>
    <p:sldLayoutId id="2147483755" r:id="rId40"/>
    <p:sldLayoutId id="2147483752" r:id="rId41"/>
    <p:sldLayoutId id="2147483789" r:id="rId42"/>
    <p:sldLayoutId id="2147483728" r:id="rId43"/>
    <p:sldLayoutId id="2147483763" r:id="rId44"/>
    <p:sldLayoutId id="2147483761" r:id="rId45"/>
    <p:sldLayoutId id="2147483760" r:id="rId46"/>
    <p:sldLayoutId id="2147483794"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userDrawn="1">
          <p15:clr>
            <a:srgbClr val="F26B43"/>
          </p15:clr>
        </p15:guide>
        <p15:guide id="2" pos="7393" userDrawn="1">
          <p15:clr>
            <a:srgbClr val="5ACBF0"/>
          </p15:clr>
        </p15:guide>
        <p15:guide id="3" orient="horz" pos="3857" userDrawn="1">
          <p15:clr>
            <a:srgbClr val="F26B43"/>
          </p15:clr>
        </p15:guide>
        <p15:guide id="4" orient="horz" pos="612" userDrawn="1">
          <p15:clr>
            <a:srgbClr val="F26B43"/>
          </p15:clr>
        </p15:guide>
        <p15:guide id="5" pos="286" userDrawn="1">
          <p15:clr>
            <a:srgbClr val="5ACBF0"/>
          </p15:clr>
        </p15:guide>
        <p15:guide id="7" orient="horz" pos="895" userDrawn="1">
          <p15:clr>
            <a:srgbClr val="F26B43"/>
          </p15:clr>
        </p15:guide>
        <p15:guide id="8" orient="horz" pos="1037" userDrawn="1">
          <p15:clr>
            <a:srgbClr val="F26B43"/>
          </p15:clr>
        </p15:guide>
        <p15:guide id="9" orient="horz" pos="1176" userDrawn="1">
          <p15:clr>
            <a:srgbClr val="F26B43"/>
          </p15:clr>
        </p15:guide>
        <p15:guide id="10" orient="horz" pos="1320" userDrawn="1">
          <p15:clr>
            <a:srgbClr val="F26B43"/>
          </p15:clr>
        </p15:guide>
        <p15:guide id="11" orient="horz" pos="1458" userDrawn="1">
          <p15:clr>
            <a:srgbClr val="F26B43"/>
          </p15:clr>
        </p15:guide>
        <p15:guide id="12" orient="horz" pos="1604" userDrawn="1">
          <p15:clr>
            <a:srgbClr val="F26B43"/>
          </p15:clr>
        </p15:guide>
        <p15:guide id="13" orient="horz" pos="1743" userDrawn="1">
          <p15:clr>
            <a:srgbClr val="F26B43"/>
          </p15:clr>
        </p15:guide>
        <p15:guide id="14" orient="horz" pos="1882" userDrawn="1">
          <p15:clr>
            <a:srgbClr val="F26B43"/>
          </p15:clr>
        </p15:guide>
        <p15:guide id="15" orient="horz" pos="2023" userDrawn="1">
          <p15:clr>
            <a:srgbClr val="F26B43"/>
          </p15:clr>
        </p15:guide>
        <p15:guide id="16" orient="horz" pos="2165" userDrawn="1">
          <p15:clr>
            <a:srgbClr val="F26B43"/>
          </p15:clr>
        </p15:guide>
        <p15:guide id="17" orient="horz" pos="2309" userDrawn="1">
          <p15:clr>
            <a:srgbClr val="F26B43"/>
          </p15:clr>
        </p15:guide>
        <p15:guide id="18" orient="horz" pos="2450" userDrawn="1">
          <p15:clr>
            <a:srgbClr val="F26B43"/>
          </p15:clr>
        </p15:guide>
        <p15:guide id="19" orient="horz" pos="2588" userDrawn="1">
          <p15:clr>
            <a:srgbClr val="F26B43"/>
          </p15:clr>
        </p15:guide>
        <p15:guide id="20" orient="horz" pos="2729" userDrawn="1">
          <p15:clr>
            <a:srgbClr val="F26B43"/>
          </p15:clr>
        </p15:guide>
        <p15:guide id="21" orient="horz" pos="2873" userDrawn="1">
          <p15:clr>
            <a:srgbClr val="F26B43"/>
          </p15:clr>
        </p15:guide>
        <p15:guide id="22" orient="horz" pos="3011" userDrawn="1">
          <p15:clr>
            <a:srgbClr val="F26B43"/>
          </p15:clr>
        </p15:guide>
        <p15:guide id="23" orient="horz" pos="3157" userDrawn="1">
          <p15:clr>
            <a:srgbClr val="F26B43"/>
          </p15:clr>
        </p15:guide>
        <p15:guide id="24" orient="horz" pos="3296" userDrawn="1">
          <p15:clr>
            <a:srgbClr val="F26B43"/>
          </p15:clr>
        </p15:guide>
        <p15:guide id="25" orient="horz" pos="3432" userDrawn="1">
          <p15:clr>
            <a:srgbClr val="F26B43"/>
          </p15:clr>
        </p15:guide>
        <p15:guide id="26" orient="horz" pos="3580" userDrawn="1">
          <p15:clr>
            <a:srgbClr val="F26B43"/>
          </p15:clr>
        </p15:guide>
        <p15:guide id="27" orient="horz" pos="3720" userDrawn="1">
          <p15:clr>
            <a:srgbClr val="F26B43"/>
          </p15:clr>
        </p15:guide>
        <p15:guide id="28" orient="horz" pos="756" userDrawn="1">
          <p15:clr>
            <a:srgbClr val="F26B43"/>
          </p15:clr>
        </p15:guide>
        <p15:guide id="29" pos="1978" userDrawn="1">
          <p15:clr>
            <a:srgbClr val="5ACBF0"/>
          </p15:clr>
        </p15:guide>
        <p15:guide id="30" pos="2090" userDrawn="1">
          <p15:clr>
            <a:srgbClr val="5ACBF0"/>
          </p15:clr>
        </p15:guide>
        <p15:guide id="31" pos="1488" userDrawn="1">
          <p15:clr>
            <a:srgbClr val="5ACBF0"/>
          </p15:clr>
        </p15:guide>
        <p15:guide id="32" pos="1378" userDrawn="1">
          <p15:clr>
            <a:srgbClr val="5ACBF0"/>
          </p15:clr>
        </p15:guide>
        <p15:guide id="33" pos="888" userDrawn="1">
          <p15:clr>
            <a:srgbClr val="5ACBF0"/>
          </p15:clr>
        </p15:guide>
        <p15:guide id="34" pos="778" userDrawn="1">
          <p15:clr>
            <a:srgbClr val="5ACBF0"/>
          </p15:clr>
        </p15:guide>
        <p15:guide id="35" pos="2580" userDrawn="1">
          <p15:clr>
            <a:srgbClr val="5ACBF0"/>
          </p15:clr>
        </p15:guide>
        <p15:guide id="36" pos="2693" userDrawn="1">
          <p15:clr>
            <a:srgbClr val="5ACBF0"/>
          </p15:clr>
        </p15:guide>
        <p15:guide id="37" pos="3180" userDrawn="1">
          <p15:clr>
            <a:srgbClr val="5ACBF0"/>
          </p15:clr>
        </p15:guide>
        <p15:guide id="38" pos="3293" userDrawn="1">
          <p15:clr>
            <a:srgbClr val="5ACBF0"/>
          </p15:clr>
        </p15:guide>
        <p15:guide id="39" pos="3780" userDrawn="1">
          <p15:clr>
            <a:srgbClr val="5ACBF0"/>
          </p15:clr>
        </p15:guide>
        <p15:guide id="40" pos="3895" userDrawn="1">
          <p15:clr>
            <a:srgbClr val="5ACBF0"/>
          </p15:clr>
        </p15:guide>
        <p15:guide id="41" pos="4382" userDrawn="1">
          <p15:clr>
            <a:srgbClr val="5ACBF0"/>
          </p15:clr>
        </p15:guide>
        <p15:guide id="42" pos="4498" userDrawn="1">
          <p15:clr>
            <a:srgbClr val="5ACBF0"/>
          </p15:clr>
        </p15:guide>
        <p15:guide id="43" pos="4985" userDrawn="1">
          <p15:clr>
            <a:srgbClr val="5ACBF0"/>
          </p15:clr>
        </p15:guide>
        <p15:guide id="44" pos="5095" userDrawn="1">
          <p15:clr>
            <a:srgbClr val="5ACBF0"/>
          </p15:clr>
        </p15:guide>
        <p15:guide id="45" pos="5585" userDrawn="1">
          <p15:clr>
            <a:srgbClr val="5ACBF0"/>
          </p15:clr>
        </p15:guide>
        <p15:guide id="46" pos="5700" userDrawn="1">
          <p15:clr>
            <a:srgbClr val="5ACBF0"/>
          </p15:clr>
        </p15:guide>
        <p15:guide id="47" pos="6190" userDrawn="1">
          <p15:clr>
            <a:srgbClr val="5ACBF0"/>
          </p15:clr>
        </p15:guide>
        <p15:guide id="48" pos="6300" userDrawn="1">
          <p15:clr>
            <a:srgbClr val="5ACBF0"/>
          </p15:clr>
        </p15:guide>
        <p15:guide id="49" pos="6787" userDrawn="1">
          <p15:clr>
            <a:srgbClr val="5ACBF0"/>
          </p15:clr>
        </p15:guide>
        <p15:guide id="50" pos="6900"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chart" Target="../charts/chart2.xml"/><Relationship Id="rId4" Type="http://schemas.openxmlformats.org/officeDocument/2006/relationships/chart" Target="../charts/chart1.xml"/><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4 Good</a:t>
            </a:r>
          </a:p>
        </p:txBody>
      </p:sp>
      <p:sp>
        <p:nvSpPr>
          <p:cNvPr id="3" name="Text Placeholder 2"/>
          <p:cNvSpPr>
            <a:spLocks noGrp="1"/>
          </p:cNvSpPr>
          <p:nvPr>
            <p:ph type="body" sz="quarter" idx="12"/>
          </p:nvPr>
        </p:nvSpPr>
        <p:spPr/>
        <p:txBody>
          <a:bodyPr/>
          <a:lstStyle/>
          <a:p>
            <a:r>
              <a:rPr lang="en-US" dirty="0"/>
              <a:t>Energy and Splunk</a:t>
            </a:r>
          </a:p>
        </p:txBody>
      </p:sp>
      <p:sp>
        <p:nvSpPr>
          <p:cNvPr id="4" name="Text Placeholder 3"/>
          <p:cNvSpPr>
            <a:spLocks noGrp="1"/>
          </p:cNvSpPr>
          <p:nvPr>
            <p:ph type="body" sz="quarter" idx="14"/>
          </p:nvPr>
        </p:nvSpPr>
        <p:spPr/>
        <p:txBody>
          <a:bodyPr/>
          <a:lstStyle/>
          <a:p>
            <a:r>
              <a:rPr lang="en-US" dirty="0"/>
              <a:t>David </a:t>
            </a:r>
            <a:r>
              <a:rPr lang="en-US" dirty="0" err="1"/>
              <a:t>Murdter</a:t>
            </a:r>
            <a:br>
              <a:rPr lang="en-US" dirty="0"/>
            </a:br>
            <a:r>
              <a:rPr lang="en-US" dirty="0"/>
              <a:t>Gregory Gunadi</a:t>
            </a:r>
            <a:br>
              <a:rPr lang="en-US" dirty="0"/>
            </a:br>
            <a:r>
              <a:rPr lang="en-US" dirty="0"/>
              <a:t>Alan Kwok</a:t>
            </a:r>
          </a:p>
        </p:txBody>
      </p:sp>
    </p:spTree>
    <p:extLst>
      <p:ext uri="{BB962C8B-B14F-4D97-AF65-F5344CB8AC3E}">
        <p14:creationId xmlns:p14="http://schemas.microsoft.com/office/powerpoint/2010/main" val="10559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12"/>
          <p:cNvSpPr/>
          <p:nvPr/>
        </p:nvSpPr>
        <p:spPr>
          <a:xfrm>
            <a:off x="456063" y="1418364"/>
            <a:ext cx="3113315" cy="3966538"/>
          </a:xfrm>
          <a:prstGeom prst="roundRect">
            <a:avLst/>
          </a:prstGeom>
          <a:solidFill>
            <a:schemeClr val="accent2">
              <a:lumMod val="20000"/>
              <a:lumOff val="80000"/>
            </a:schemeClr>
          </a:solidFill>
          <a:ln>
            <a:solidFill>
              <a:srgbClr val="E5E5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sp>
        <p:nvSpPr>
          <p:cNvPr id="34" name="TextBox 33"/>
          <p:cNvSpPr txBox="1"/>
          <p:nvPr/>
        </p:nvSpPr>
        <p:spPr>
          <a:xfrm>
            <a:off x="1374221" y="1534887"/>
            <a:ext cx="1384995" cy="369332"/>
          </a:xfrm>
          <a:prstGeom prst="rect">
            <a:avLst/>
          </a:prstGeom>
          <a:noFill/>
        </p:spPr>
        <p:txBody>
          <a:bodyPr wrap="none" lIns="0" tIns="0" rIns="0" bIns="0" rtlCol="0">
            <a:spAutoFit/>
          </a:bodyPr>
          <a:lstStyle/>
          <a:p>
            <a:r>
              <a:rPr lang="en-US" sz="2400" b="1" u="sng" dirty="0"/>
              <a:t>Objective</a:t>
            </a:r>
          </a:p>
        </p:txBody>
      </p:sp>
      <p:sp>
        <p:nvSpPr>
          <p:cNvPr id="35" name="TextBox 34"/>
          <p:cNvSpPr txBox="1"/>
          <p:nvPr/>
        </p:nvSpPr>
        <p:spPr>
          <a:xfrm>
            <a:off x="852146" y="2020742"/>
            <a:ext cx="2321148" cy="3077766"/>
          </a:xfrm>
          <a:prstGeom prst="rect">
            <a:avLst/>
          </a:prstGeom>
          <a:noFill/>
        </p:spPr>
        <p:txBody>
          <a:bodyPr wrap="none" lIns="0" tIns="0" rIns="0" bIns="0" rtlCol="0">
            <a:spAutoFit/>
          </a:bodyPr>
          <a:lstStyle/>
          <a:p>
            <a:pPr algn="ctr"/>
            <a:r>
              <a:rPr lang="en-US" sz="2000" dirty="0"/>
              <a:t>Our objective was to</a:t>
            </a:r>
            <a:br>
              <a:rPr lang="en-US" sz="2000" dirty="0"/>
            </a:br>
            <a:r>
              <a:rPr lang="en-US" sz="2000" dirty="0"/>
              <a:t>create a predictive</a:t>
            </a:r>
            <a:br>
              <a:rPr lang="en-US" sz="2000" dirty="0"/>
            </a:br>
            <a:r>
              <a:rPr lang="en-US" sz="2000" dirty="0"/>
              <a:t>model using Splunk</a:t>
            </a:r>
            <a:br>
              <a:rPr lang="en-US" sz="2000" dirty="0"/>
            </a:br>
            <a:r>
              <a:rPr lang="en-US" sz="2000" dirty="0"/>
              <a:t>and its machine</a:t>
            </a:r>
            <a:br>
              <a:rPr lang="en-US" sz="2000" dirty="0"/>
            </a:br>
            <a:r>
              <a:rPr lang="en-US" sz="2000" dirty="0"/>
              <a:t>learning toolkit</a:t>
            </a:r>
            <a:br>
              <a:rPr lang="en-US" sz="2000" dirty="0"/>
            </a:br>
            <a:r>
              <a:rPr lang="en-US" sz="2000" dirty="0"/>
              <a:t>to improve</a:t>
            </a:r>
            <a:br>
              <a:rPr lang="en-US" sz="2000" dirty="0"/>
            </a:br>
            <a:r>
              <a:rPr lang="en-US" sz="2000" dirty="0"/>
              <a:t>energy consumption</a:t>
            </a:r>
            <a:br>
              <a:rPr lang="en-US" sz="2000" dirty="0"/>
            </a:br>
            <a:r>
              <a:rPr lang="en-US" sz="2000" dirty="0"/>
              <a:t>forecasts for</a:t>
            </a:r>
            <a:br>
              <a:rPr lang="en-US" sz="2000" dirty="0"/>
            </a:br>
            <a:r>
              <a:rPr lang="en-US" sz="2000" dirty="0"/>
              <a:t>Seattle</a:t>
            </a:r>
            <a:br>
              <a:rPr lang="en-US" sz="2000" dirty="0"/>
            </a:br>
            <a:endParaRPr lang="en-US" sz="2000" dirty="0"/>
          </a:p>
        </p:txBody>
      </p:sp>
      <p:sp>
        <p:nvSpPr>
          <p:cNvPr id="39" name="Title 2"/>
          <p:cNvSpPr>
            <a:spLocks noGrp="1"/>
          </p:cNvSpPr>
          <p:nvPr>
            <p:ph type="title"/>
          </p:nvPr>
        </p:nvSpPr>
        <p:spPr>
          <a:xfrm>
            <a:off x="456063" y="310394"/>
            <a:ext cx="11279874" cy="443586"/>
          </a:xfrm>
        </p:spPr>
        <p:txBody>
          <a:bodyPr/>
          <a:lstStyle/>
          <a:p>
            <a:r>
              <a:rPr lang="en-US" dirty="0"/>
              <a:t>Executive Summary</a:t>
            </a:r>
          </a:p>
        </p:txBody>
      </p:sp>
      <p:sp>
        <p:nvSpPr>
          <p:cNvPr id="40" name="Subtitle 3"/>
          <p:cNvSpPr>
            <a:spLocks noGrp="1"/>
          </p:cNvSpPr>
          <p:nvPr>
            <p:ph type="subTitle" idx="13"/>
          </p:nvPr>
        </p:nvSpPr>
        <p:spPr>
          <a:xfrm>
            <a:off x="456063" y="880004"/>
            <a:ext cx="11279873" cy="274600"/>
          </a:xfrm>
        </p:spPr>
        <p:txBody>
          <a:bodyPr/>
          <a:lstStyle/>
          <a:p>
            <a:r>
              <a:rPr lang="en-US" dirty="0"/>
              <a:t>Use Splunk to create an energy forecasting model </a:t>
            </a:r>
          </a:p>
        </p:txBody>
      </p:sp>
      <p:sp>
        <p:nvSpPr>
          <p:cNvPr id="43" name="Rounded Rectangle 12"/>
          <p:cNvSpPr/>
          <p:nvPr/>
        </p:nvSpPr>
        <p:spPr>
          <a:xfrm>
            <a:off x="4484032" y="1418364"/>
            <a:ext cx="3113315" cy="3966538"/>
          </a:xfrm>
          <a:prstGeom prst="roundRect">
            <a:avLst/>
          </a:prstGeom>
          <a:solidFill>
            <a:schemeClr val="accent2">
              <a:lumMod val="20000"/>
              <a:lumOff val="80000"/>
            </a:schemeClr>
          </a:solidFill>
          <a:ln>
            <a:solidFill>
              <a:srgbClr val="E5E5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sp>
        <p:nvSpPr>
          <p:cNvPr id="44" name="TextBox 43"/>
          <p:cNvSpPr txBox="1"/>
          <p:nvPr/>
        </p:nvSpPr>
        <p:spPr>
          <a:xfrm>
            <a:off x="5549376" y="1534887"/>
            <a:ext cx="1093248" cy="369332"/>
          </a:xfrm>
          <a:prstGeom prst="rect">
            <a:avLst/>
          </a:prstGeom>
          <a:noFill/>
        </p:spPr>
        <p:txBody>
          <a:bodyPr wrap="none" lIns="0" tIns="0" rIns="0" bIns="0" rtlCol="0">
            <a:spAutoFit/>
          </a:bodyPr>
          <a:lstStyle/>
          <a:p>
            <a:r>
              <a:rPr lang="en-US" sz="2400" b="1" u="sng" dirty="0"/>
              <a:t>Method</a:t>
            </a:r>
          </a:p>
        </p:txBody>
      </p:sp>
      <p:sp>
        <p:nvSpPr>
          <p:cNvPr id="45" name="TextBox 44"/>
          <p:cNvSpPr txBox="1"/>
          <p:nvPr/>
        </p:nvSpPr>
        <p:spPr>
          <a:xfrm>
            <a:off x="4590773" y="2020742"/>
            <a:ext cx="2899832" cy="3693319"/>
          </a:xfrm>
          <a:prstGeom prst="rect">
            <a:avLst/>
          </a:prstGeom>
          <a:noFill/>
        </p:spPr>
        <p:txBody>
          <a:bodyPr wrap="none" lIns="0" tIns="0" rIns="0" bIns="0" rtlCol="0">
            <a:spAutoFit/>
          </a:bodyPr>
          <a:lstStyle/>
          <a:p>
            <a:pPr algn="ctr"/>
            <a:r>
              <a:rPr lang="en-US" sz="2000" dirty="0"/>
              <a:t>We split our methodology</a:t>
            </a:r>
          </a:p>
          <a:p>
            <a:pPr algn="ctr"/>
            <a:r>
              <a:rPr lang="en-US" sz="2000" dirty="0"/>
              <a:t>into three different parts:</a:t>
            </a:r>
          </a:p>
          <a:p>
            <a:pPr marL="457200" indent="-457200" algn="ctr">
              <a:buAutoNum type="arabicPeriod"/>
            </a:pPr>
            <a:r>
              <a:rPr lang="en-US" sz="2000" dirty="0"/>
              <a:t>Find real-time and</a:t>
            </a:r>
            <a:br>
              <a:rPr lang="en-US" sz="2000" dirty="0"/>
            </a:br>
            <a:r>
              <a:rPr lang="en-US" sz="2000" dirty="0"/>
              <a:t>event-level dataset</a:t>
            </a:r>
          </a:p>
          <a:p>
            <a:pPr marL="457200" indent="-457200" algn="ctr">
              <a:buAutoNum type="arabicPeriod"/>
            </a:pPr>
            <a:r>
              <a:rPr lang="en-US" sz="2000" dirty="0"/>
              <a:t>Chose a location with</a:t>
            </a:r>
            <a:br>
              <a:rPr lang="en-US" sz="2000" dirty="0"/>
            </a:br>
            <a:r>
              <a:rPr lang="en-US" sz="2000" dirty="0"/>
              <a:t>one source of power</a:t>
            </a:r>
            <a:br>
              <a:rPr lang="en-US" sz="2000" dirty="0"/>
            </a:br>
            <a:r>
              <a:rPr lang="en-US" sz="2000" dirty="0"/>
              <a:t>and meteorological</a:t>
            </a:r>
            <a:br>
              <a:rPr lang="en-US" sz="2000" dirty="0"/>
            </a:br>
            <a:r>
              <a:rPr lang="en-US" sz="2000" dirty="0"/>
              <a:t>consistency</a:t>
            </a:r>
          </a:p>
          <a:p>
            <a:pPr marL="457200" indent="-457200" algn="ctr">
              <a:buAutoNum type="arabicPeriod"/>
            </a:pPr>
            <a:r>
              <a:rPr lang="en-US" sz="2000" dirty="0"/>
              <a:t>Use the set to train </a:t>
            </a:r>
            <a:br>
              <a:rPr lang="en-US" sz="2000" dirty="0"/>
            </a:br>
            <a:r>
              <a:rPr lang="en-US" sz="2000" dirty="0"/>
              <a:t>model and visualize</a:t>
            </a:r>
          </a:p>
          <a:p>
            <a:pPr algn="ctr"/>
            <a:br>
              <a:rPr lang="en-US" sz="2000" dirty="0"/>
            </a:br>
            <a:endParaRPr lang="en-US" sz="2000" dirty="0"/>
          </a:p>
        </p:txBody>
      </p:sp>
      <p:sp>
        <p:nvSpPr>
          <p:cNvPr id="46" name="Rounded Rectangle 12"/>
          <p:cNvSpPr/>
          <p:nvPr/>
        </p:nvSpPr>
        <p:spPr>
          <a:xfrm>
            <a:off x="8622621" y="1414938"/>
            <a:ext cx="3113315" cy="3969963"/>
          </a:xfrm>
          <a:prstGeom prst="roundRect">
            <a:avLst/>
          </a:prstGeom>
          <a:solidFill>
            <a:schemeClr val="accent2">
              <a:lumMod val="20000"/>
              <a:lumOff val="80000"/>
            </a:schemeClr>
          </a:solidFill>
          <a:ln>
            <a:solidFill>
              <a:srgbClr val="E5E5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sp>
        <p:nvSpPr>
          <p:cNvPr id="47" name="TextBox 46"/>
          <p:cNvSpPr txBox="1"/>
          <p:nvPr/>
        </p:nvSpPr>
        <p:spPr>
          <a:xfrm>
            <a:off x="9383387" y="1534887"/>
            <a:ext cx="1591782" cy="369332"/>
          </a:xfrm>
          <a:prstGeom prst="rect">
            <a:avLst/>
          </a:prstGeom>
          <a:noFill/>
        </p:spPr>
        <p:txBody>
          <a:bodyPr wrap="none" lIns="0" tIns="0" rIns="0" bIns="0" rtlCol="0">
            <a:spAutoFit/>
          </a:bodyPr>
          <a:lstStyle/>
          <a:p>
            <a:r>
              <a:rPr lang="en-US" sz="2400" b="1" u="sng" dirty="0"/>
              <a:t>Next Steps</a:t>
            </a:r>
          </a:p>
        </p:txBody>
      </p:sp>
      <p:pic>
        <p:nvPicPr>
          <p:cNvPr id="1030" name="Picture 6" descr="https://d30y9cdsu7xlg0.cloudfront.net/png/1127178-200.png"/>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1654777" y="5442582"/>
            <a:ext cx="715886" cy="71588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10179246" y="2020742"/>
            <a:ext cx="64" cy="307777"/>
          </a:xfrm>
          <a:prstGeom prst="rect">
            <a:avLst/>
          </a:prstGeom>
          <a:noFill/>
        </p:spPr>
        <p:txBody>
          <a:bodyPr wrap="none" lIns="0" tIns="0" rIns="0" bIns="0" rtlCol="0">
            <a:spAutoFit/>
          </a:bodyPr>
          <a:lstStyle/>
          <a:p>
            <a:pPr algn="ctr"/>
            <a:endParaRPr lang="en-US" sz="2000" dirty="0"/>
          </a:p>
        </p:txBody>
      </p:sp>
      <p:pic>
        <p:nvPicPr>
          <p:cNvPr id="1032" name="Picture 8" descr="https://d30y9cdsu7xlg0.cloudfront.net/png/1005514-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707" y="5509663"/>
            <a:ext cx="589963" cy="5899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30y9cdsu7xlg0.cloudfront.net/png/225532-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0145" y="5501424"/>
            <a:ext cx="598202" cy="59820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8662805" y="2020742"/>
            <a:ext cx="3032882" cy="2462213"/>
          </a:xfrm>
          <a:prstGeom prst="rect">
            <a:avLst/>
          </a:prstGeom>
          <a:noFill/>
        </p:spPr>
        <p:txBody>
          <a:bodyPr wrap="none" lIns="0" tIns="0" rIns="0" bIns="0" rtlCol="0">
            <a:spAutoFit/>
          </a:bodyPr>
          <a:lstStyle/>
          <a:p>
            <a:pPr algn="ctr"/>
            <a:r>
              <a:rPr lang="en-US" sz="2000" dirty="0"/>
              <a:t>Similar models could be </a:t>
            </a:r>
            <a:br>
              <a:rPr lang="en-US" sz="2000" dirty="0"/>
            </a:br>
            <a:r>
              <a:rPr lang="en-US" sz="2000" dirty="0"/>
              <a:t>used throughout the</a:t>
            </a:r>
            <a:br>
              <a:rPr lang="en-US" sz="2000" dirty="0"/>
            </a:br>
            <a:r>
              <a:rPr lang="en-US" sz="2000" dirty="0"/>
              <a:t>United States, or in</a:t>
            </a:r>
            <a:br>
              <a:rPr lang="en-US" sz="2000" dirty="0"/>
            </a:br>
            <a:r>
              <a:rPr lang="en-US" sz="2000" dirty="0"/>
              <a:t>developing countries</a:t>
            </a:r>
            <a:br>
              <a:rPr lang="en-US" sz="2000" dirty="0"/>
            </a:br>
            <a:r>
              <a:rPr lang="en-US" sz="2000" dirty="0"/>
              <a:t>to help predict and prevent</a:t>
            </a:r>
            <a:br>
              <a:rPr lang="en-US" sz="2000" dirty="0"/>
            </a:br>
            <a:r>
              <a:rPr lang="en-US" sz="2000" dirty="0"/>
              <a:t>overconsumption of </a:t>
            </a:r>
            <a:br>
              <a:rPr lang="en-US" sz="2000" dirty="0"/>
            </a:br>
            <a:r>
              <a:rPr lang="en-US" sz="2000" dirty="0"/>
              <a:t>energy and reduce</a:t>
            </a:r>
            <a:br>
              <a:rPr lang="en-US" sz="2000" dirty="0"/>
            </a:br>
            <a:r>
              <a:rPr lang="en-US" sz="2000" dirty="0"/>
              <a:t>the number of blackouts</a:t>
            </a:r>
          </a:p>
        </p:txBody>
      </p:sp>
    </p:spTree>
    <p:extLst>
      <p:ext uri="{BB962C8B-B14F-4D97-AF65-F5344CB8AC3E}">
        <p14:creationId xmlns:p14="http://schemas.microsoft.com/office/powerpoint/2010/main" val="132321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
          <p:cNvSpPr>
            <a:spLocks noGrp="1"/>
          </p:cNvSpPr>
          <p:nvPr>
            <p:ph type="title"/>
          </p:nvPr>
        </p:nvSpPr>
        <p:spPr>
          <a:xfrm>
            <a:off x="456063" y="310394"/>
            <a:ext cx="11279874" cy="443586"/>
          </a:xfrm>
        </p:spPr>
        <p:txBody>
          <a:bodyPr/>
          <a:lstStyle/>
          <a:p>
            <a:r>
              <a:rPr lang="en-US" dirty="0"/>
              <a:t>Creating an Objective</a:t>
            </a:r>
          </a:p>
        </p:txBody>
      </p:sp>
      <p:sp>
        <p:nvSpPr>
          <p:cNvPr id="40" name="Subtitle 3"/>
          <p:cNvSpPr>
            <a:spLocks noGrp="1"/>
          </p:cNvSpPr>
          <p:nvPr>
            <p:ph type="subTitle" idx="13"/>
          </p:nvPr>
        </p:nvSpPr>
        <p:spPr>
          <a:xfrm>
            <a:off x="456063" y="880004"/>
            <a:ext cx="11279873" cy="274600"/>
          </a:xfrm>
        </p:spPr>
        <p:txBody>
          <a:bodyPr/>
          <a:lstStyle/>
          <a:p>
            <a:r>
              <a:rPr lang="en-US" dirty="0">
                <a:solidFill>
                  <a:schemeClr val="tx1"/>
                </a:solidFill>
              </a:rPr>
              <a:t>We wanted a solution that could be easily replicated and implemented</a:t>
            </a:r>
          </a:p>
        </p:txBody>
      </p:sp>
      <p:grpSp>
        <p:nvGrpSpPr>
          <p:cNvPr id="5" name="Group 4"/>
          <p:cNvGrpSpPr/>
          <p:nvPr/>
        </p:nvGrpSpPr>
        <p:grpSpPr>
          <a:xfrm>
            <a:off x="1263891" y="1356848"/>
            <a:ext cx="3561993" cy="3292317"/>
            <a:chOff x="390664" y="1637089"/>
            <a:chExt cx="3561993" cy="3292317"/>
          </a:xfrm>
        </p:grpSpPr>
        <p:grpSp>
          <p:nvGrpSpPr>
            <p:cNvPr id="2" name="Group 1"/>
            <p:cNvGrpSpPr/>
            <p:nvPr/>
          </p:nvGrpSpPr>
          <p:grpSpPr>
            <a:xfrm>
              <a:off x="390664" y="1637089"/>
              <a:ext cx="3561993" cy="3292317"/>
              <a:chOff x="2384924" y="2505595"/>
              <a:chExt cx="3013652" cy="2785490"/>
            </a:xfrm>
          </p:grpSpPr>
          <p:sp>
            <p:nvSpPr>
              <p:cNvPr id="17" name="Hexagon 16"/>
              <p:cNvSpPr/>
              <p:nvPr/>
            </p:nvSpPr>
            <p:spPr>
              <a:xfrm>
                <a:off x="2545596" y="2654102"/>
                <a:ext cx="2692308" cy="2488475"/>
              </a:xfrm>
              <a:prstGeom prst="hexagon">
                <a:avLst/>
              </a:prstGeom>
              <a:solidFill>
                <a:srgbClr val="E5E5E5"/>
              </a:solidFill>
              <a:ln>
                <a:solidFill>
                  <a:srgbClr val="E5E5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19" name="Hexagon 18"/>
              <p:cNvSpPr/>
              <p:nvPr/>
            </p:nvSpPr>
            <p:spPr>
              <a:xfrm>
                <a:off x="2384924" y="2505595"/>
                <a:ext cx="3013652" cy="2785490"/>
              </a:xfrm>
              <a:prstGeom prst="hexagon">
                <a:avLst/>
              </a:prstGeom>
              <a:noFill/>
              <a:ln>
                <a:solidFill>
                  <a:srgbClr val="E5E5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latin typeface="+mj-lt"/>
                </a:endParaRPr>
              </a:p>
            </p:txBody>
          </p:sp>
        </p:grpSp>
        <p:sp>
          <p:nvSpPr>
            <p:cNvPr id="3" name="TextBox 2"/>
            <p:cNvSpPr txBox="1"/>
            <p:nvPr/>
          </p:nvSpPr>
          <p:spPr>
            <a:xfrm>
              <a:off x="1381246" y="1945037"/>
              <a:ext cx="1580827" cy="738664"/>
            </a:xfrm>
            <a:prstGeom prst="rect">
              <a:avLst/>
            </a:prstGeom>
            <a:noFill/>
            <a:ln>
              <a:solidFill>
                <a:srgbClr val="E5E5E5"/>
              </a:solidFill>
            </a:ln>
          </p:spPr>
          <p:txBody>
            <a:bodyPr wrap="square" lIns="0" tIns="0" rIns="0" bIns="0" rtlCol="0">
              <a:spAutoFit/>
            </a:bodyPr>
            <a:lstStyle/>
            <a:p>
              <a:pPr algn="ctr"/>
              <a:r>
                <a:rPr lang="en-US" sz="2400" b="1" u="sng" dirty="0"/>
                <a:t>Broader Objectives</a:t>
              </a:r>
            </a:p>
          </p:txBody>
        </p:sp>
        <p:sp>
          <p:nvSpPr>
            <p:cNvPr id="25" name="TextBox 24"/>
            <p:cNvSpPr txBox="1"/>
            <p:nvPr/>
          </p:nvSpPr>
          <p:spPr>
            <a:xfrm>
              <a:off x="1091450" y="2859229"/>
              <a:ext cx="2076773" cy="1846659"/>
            </a:xfrm>
            <a:prstGeom prst="rect">
              <a:avLst/>
            </a:prstGeom>
            <a:noFill/>
            <a:ln>
              <a:noFill/>
            </a:ln>
          </p:spPr>
          <p:txBody>
            <a:bodyPr wrap="square" lIns="0" tIns="0" rIns="0" bIns="0" rtlCol="0">
              <a:spAutoFit/>
            </a:bodyPr>
            <a:lstStyle/>
            <a:p>
              <a:pPr algn="ctr"/>
              <a:r>
                <a:rPr lang="en-US" sz="2000" dirty="0"/>
                <a:t>Demonstrate how Splunk could be used to monitor and forecast energy consumption</a:t>
              </a:r>
            </a:p>
          </p:txBody>
        </p:sp>
      </p:grpSp>
      <p:grpSp>
        <p:nvGrpSpPr>
          <p:cNvPr id="4" name="Group 3"/>
          <p:cNvGrpSpPr/>
          <p:nvPr/>
        </p:nvGrpSpPr>
        <p:grpSpPr>
          <a:xfrm>
            <a:off x="4315004" y="2827480"/>
            <a:ext cx="3561993" cy="3292318"/>
            <a:chOff x="3981787" y="3208457"/>
            <a:chExt cx="3561993" cy="3292318"/>
          </a:xfrm>
        </p:grpSpPr>
        <p:grpSp>
          <p:nvGrpSpPr>
            <p:cNvPr id="21" name="Group 20"/>
            <p:cNvGrpSpPr/>
            <p:nvPr/>
          </p:nvGrpSpPr>
          <p:grpSpPr>
            <a:xfrm>
              <a:off x="3981787" y="3208457"/>
              <a:ext cx="3561993" cy="3292318"/>
              <a:chOff x="2384924" y="2505595"/>
              <a:chExt cx="3013652" cy="2785490"/>
            </a:xfrm>
          </p:grpSpPr>
          <p:sp>
            <p:nvSpPr>
              <p:cNvPr id="22" name="Hexagon 21"/>
              <p:cNvSpPr/>
              <p:nvPr/>
            </p:nvSpPr>
            <p:spPr>
              <a:xfrm>
                <a:off x="2545596" y="2654102"/>
                <a:ext cx="2692308" cy="2488475"/>
              </a:xfrm>
              <a:prstGeom prst="hexagon">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23" name="Hexagon 22"/>
              <p:cNvSpPr/>
              <p:nvPr/>
            </p:nvSpPr>
            <p:spPr>
              <a:xfrm>
                <a:off x="2384924" y="2505595"/>
                <a:ext cx="3013652" cy="2785490"/>
              </a:xfrm>
              <a:prstGeom prst="hexagon">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latin typeface="+mj-lt"/>
                </a:endParaRPr>
              </a:p>
            </p:txBody>
          </p:sp>
        </p:grpSp>
        <p:sp>
          <p:nvSpPr>
            <p:cNvPr id="26" name="TextBox 25"/>
            <p:cNvSpPr txBox="1"/>
            <p:nvPr/>
          </p:nvSpPr>
          <p:spPr>
            <a:xfrm>
              <a:off x="4972369" y="3442222"/>
              <a:ext cx="1580827" cy="738664"/>
            </a:xfrm>
            <a:prstGeom prst="rect">
              <a:avLst/>
            </a:prstGeom>
            <a:noFill/>
          </p:spPr>
          <p:txBody>
            <a:bodyPr wrap="square" lIns="0" tIns="0" rIns="0" bIns="0" rtlCol="0">
              <a:spAutoFit/>
            </a:bodyPr>
            <a:lstStyle/>
            <a:p>
              <a:pPr algn="ctr"/>
              <a:r>
                <a:rPr lang="en-US" sz="2400" b="1" u="sng" dirty="0"/>
                <a:t>Project Objective</a:t>
              </a:r>
            </a:p>
          </p:txBody>
        </p:sp>
        <p:sp>
          <p:nvSpPr>
            <p:cNvPr id="27" name="TextBox 26"/>
            <p:cNvSpPr txBox="1"/>
            <p:nvPr/>
          </p:nvSpPr>
          <p:spPr>
            <a:xfrm>
              <a:off x="4682573" y="4356414"/>
              <a:ext cx="2076773" cy="1846659"/>
            </a:xfrm>
            <a:prstGeom prst="rect">
              <a:avLst/>
            </a:prstGeom>
            <a:noFill/>
          </p:spPr>
          <p:txBody>
            <a:bodyPr wrap="square" lIns="0" tIns="0" rIns="0" bIns="0" rtlCol="0">
              <a:spAutoFit/>
            </a:bodyPr>
            <a:lstStyle/>
            <a:p>
              <a:pPr algn="ctr"/>
              <a:r>
                <a:rPr lang="en-US" sz="2000" dirty="0"/>
                <a:t>Improve the day-ahead hourly energy demand forecast for the Seattle City Light power plant</a:t>
              </a:r>
            </a:p>
          </p:txBody>
        </p:sp>
      </p:grpSp>
      <p:grpSp>
        <p:nvGrpSpPr>
          <p:cNvPr id="30" name="Group 29"/>
          <p:cNvGrpSpPr/>
          <p:nvPr/>
        </p:nvGrpSpPr>
        <p:grpSpPr>
          <a:xfrm>
            <a:off x="7389929" y="1356848"/>
            <a:ext cx="3561993" cy="3292317"/>
            <a:chOff x="390664" y="1637089"/>
            <a:chExt cx="3561993" cy="3292317"/>
          </a:xfrm>
        </p:grpSpPr>
        <p:grpSp>
          <p:nvGrpSpPr>
            <p:cNvPr id="31" name="Group 30"/>
            <p:cNvGrpSpPr/>
            <p:nvPr/>
          </p:nvGrpSpPr>
          <p:grpSpPr>
            <a:xfrm>
              <a:off x="390664" y="1637089"/>
              <a:ext cx="3561993" cy="3292317"/>
              <a:chOff x="2384924" y="2505595"/>
              <a:chExt cx="3013652" cy="2785490"/>
            </a:xfrm>
          </p:grpSpPr>
          <p:sp>
            <p:nvSpPr>
              <p:cNvPr id="37" name="Hexagon 36"/>
              <p:cNvSpPr/>
              <p:nvPr/>
            </p:nvSpPr>
            <p:spPr>
              <a:xfrm>
                <a:off x="2545596" y="2654102"/>
                <a:ext cx="2692308" cy="2488475"/>
              </a:xfrm>
              <a:prstGeom prst="hexagon">
                <a:avLst/>
              </a:prstGeom>
              <a:solidFill>
                <a:srgbClr val="E5E5E5"/>
              </a:solidFill>
              <a:ln>
                <a:solidFill>
                  <a:srgbClr val="E5E5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mj-lt"/>
                </a:endParaRPr>
              </a:p>
            </p:txBody>
          </p:sp>
          <p:sp>
            <p:nvSpPr>
              <p:cNvPr id="38" name="Hexagon 37"/>
              <p:cNvSpPr/>
              <p:nvPr/>
            </p:nvSpPr>
            <p:spPr>
              <a:xfrm>
                <a:off x="2384924" y="2505595"/>
                <a:ext cx="3013652" cy="2785490"/>
              </a:xfrm>
              <a:prstGeom prst="hexagon">
                <a:avLst/>
              </a:prstGeom>
              <a:noFill/>
              <a:ln>
                <a:solidFill>
                  <a:srgbClr val="E5E5E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latin typeface="+mj-lt"/>
                </a:endParaRPr>
              </a:p>
            </p:txBody>
          </p:sp>
        </p:grpSp>
        <p:sp>
          <p:nvSpPr>
            <p:cNvPr id="32" name="TextBox 31"/>
            <p:cNvSpPr txBox="1"/>
            <p:nvPr/>
          </p:nvSpPr>
          <p:spPr>
            <a:xfrm>
              <a:off x="1381246" y="1945037"/>
              <a:ext cx="1580827" cy="738664"/>
            </a:xfrm>
            <a:prstGeom prst="rect">
              <a:avLst/>
            </a:prstGeom>
            <a:noFill/>
            <a:ln>
              <a:solidFill>
                <a:srgbClr val="E5E5E5"/>
              </a:solidFill>
            </a:ln>
          </p:spPr>
          <p:txBody>
            <a:bodyPr wrap="square" lIns="0" tIns="0" rIns="0" bIns="0" rtlCol="0">
              <a:spAutoFit/>
            </a:bodyPr>
            <a:lstStyle/>
            <a:p>
              <a:pPr algn="ctr"/>
              <a:r>
                <a:rPr lang="en-US" sz="2400" b="1" u="sng" dirty="0"/>
                <a:t>Broader Objectives</a:t>
              </a:r>
            </a:p>
          </p:txBody>
        </p:sp>
        <p:sp>
          <p:nvSpPr>
            <p:cNvPr id="36" name="TextBox 35"/>
            <p:cNvSpPr txBox="1"/>
            <p:nvPr/>
          </p:nvSpPr>
          <p:spPr>
            <a:xfrm>
              <a:off x="1091450" y="2859229"/>
              <a:ext cx="2076773" cy="1846659"/>
            </a:xfrm>
            <a:prstGeom prst="rect">
              <a:avLst/>
            </a:prstGeom>
            <a:noFill/>
            <a:ln>
              <a:noFill/>
            </a:ln>
          </p:spPr>
          <p:txBody>
            <a:bodyPr wrap="square" lIns="0" tIns="0" rIns="0" bIns="0" rtlCol="0">
              <a:spAutoFit/>
            </a:bodyPr>
            <a:lstStyle/>
            <a:p>
              <a:pPr algn="ctr"/>
              <a:r>
                <a:rPr lang="en-US" sz="2000" dirty="0"/>
                <a:t>Highlight a unique use case facilitated by new features in Splunk like machine learning</a:t>
              </a:r>
            </a:p>
          </p:txBody>
        </p:sp>
      </p:grpSp>
      <p:pic>
        <p:nvPicPr>
          <p:cNvPr id="3074" name="Picture 2" descr="https://d30y9cdsu7xlg0.cloudfront.net/png/1165557-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53" y="4781585"/>
            <a:ext cx="1086819" cy="10868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30y9cdsu7xlg0.cloudfront.net/png/838834-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945" y="1964132"/>
            <a:ext cx="738107" cy="73810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30y9cdsu7xlg0.cloudfront.net/png/986812-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4126" y="4781585"/>
            <a:ext cx="793595" cy="79359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rotWithShape="1">
          <a:blip r:embed="rId5">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8939" r="33298"/>
          <a:stretch/>
        </p:blipFill>
        <p:spPr>
          <a:xfrm>
            <a:off x="6871691" y="6395368"/>
            <a:ext cx="190021" cy="316582"/>
          </a:xfrm>
          <a:prstGeom prst="rect">
            <a:avLst/>
          </a:prstGeom>
        </p:spPr>
      </p:pic>
    </p:spTree>
    <p:extLst>
      <p:ext uri="{BB962C8B-B14F-4D97-AF65-F5344CB8AC3E}">
        <p14:creationId xmlns:p14="http://schemas.microsoft.com/office/powerpoint/2010/main" val="55746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a:stCxn id="22" idx="2"/>
            <a:endCxn id="25" idx="0"/>
          </p:cNvCxnSpPr>
          <p:nvPr/>
        </p:nvCxnSpPr>
        <p:spPr>
          <a:xfrm flipH="1">
            <a:off x="6095998" y="2056102"/>
            <a:ext cx="1" cy="407403"/>
          </a:xfrm>
          <a:prstGeom prst="line">
            <a:avLst/>
          </a:prstGeom>
          <a:ln w="12700" cmpd="sng">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sp>
        <p:nvSpPr>
          <p:cNvPr id="39" name="Title 2"/>
          <p:cNvSpPr>
            <a:spLocks noGrp="1"/>
          </p:cNvSpPr>
          <p:nvPr>
            <p:ph type="title"/>
          </p:nvPr>
        </p:nvSpPr>
        <p:spPr>
          <a:xfrm>
            <a:off x="456063" y="310394"/>
            <a:ext cx="11279874" cy="443586"/>
          </a:xfrm>
        </p:spPr>
        <p:txBody>
          <a:bodyPr/>
          <a:lstStyle/>
          <a:p>
            <a:r>
              <a:rPr lang="en-US" dirty="0"/>
              <a:t>Choosing a Data Set</a:t>
            </a:r>
          </a:p>
        </p:txBody>
      </p:sp>
      <p:sp>
        <p:nvSpPr>
          <p:cNvPr id="40" name="Subtitle 3"/>
          <p:cNvSpPr>
            <a:spLocks noGrp="1"/>
          </p:cNvSpPr>
          <p:nvPr>
            <p:ph type="subTitle" idx="13"/>
          </p:nvPr>
        </p:nvSpPr>
        <p:spPr>
          <a:xfrm>
            <a:off x="1418655" y="880004"/>
            <a:ext cx="9354686" cy="612246"/>
          </a:xfrm>
        </p:spPr>
        <p:txBody>
          <a:bodyPr/>
          <a:lstStyle/>
          <a:p>
            <a:r>
              <a:rPr lang="en-US" dirty="0"/>
              <a:t>We wanted to find data that was event-level, real-time, and accurate</a:t>
            </a:r>
          </a:p>
        </p:txBody>
      </p:sp>
      <p:sp>
        <p:nvSpPr>
          <p:cNvPr id="22" name="Rounded Rectangle 129"/>
          <p:cNvSpPr/>
          <p:nvPr/>
        </p:nvSpPr>
        <p:spPr bwMode="gray">
          <a:xfrm>
            <a:off x="2875492" y="1339345"/>
            <a:ext cx="6441013" cy="716757"/>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r>
              <a:rPr lang="en-US" sz="2400" b="1" dirty="0">
                <a:solidFill>
                  <a:schemeClr val="bg1"/>
                </a:solidFill>
                <a:latin typeface="Arial Regular" charset="0"/>
              </a:rPr>
              <a:t>Requirements to choosing our data set</a:t>
            </a:r>
          </a:p>
        </p:txBody>
      </p:sp>
      <p:pic>
        <p:nvPicPr>
          <p:cNvPr id="23" name="Picture 22"/>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939" r="33298"/>
          <a:stretch/>
        </p:blipFill>
        <p:spPr>
          <a:xfrm>
            <a:off x="8548091" y="6395368"/>
            <a:ext cx="190021" cy="316582"/>
          </a:xfrm>
          <a:prstGeom prst="rect">
            <a:avLst/>
          </a:prstGeom>
        </p:spPr>
      </p:pic>
      <p:sp>
        <p:nvSpPr>
          <p:cNvPr id="25" name="Rounded Rectangle 150"/>
          <p:cNvSpPr/>
          <p:nvPr/>
        </p:nvSpPr>
        <p:spPr bwMode="gray">
          <a:xfrm>
            <a:off x="4857177" y="2463505"/>
            <a:ext cx="247764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r>
              <a:rPr lang="en-US" sz="2000" b="1" dirty="0">
                <a:solidFill>
                  <a:schemeClr val="bg1"/>
                </a:solidFill>
                <a:latin typeface="Arial Regular" charset="0"/>
              </a:rPr>
              <a:t>Real-Time</a:t>
            </a:r>
          </a:p>
        </p:txBody>
      </p:sp>
      <p:sp>
        <p:nvSpPr>
          <p:cNvPr id="28" name="Rounded Rectangle 150"/>
          <p:cNvSpPr/>
          <p:nvPr/>
        </p:nvSpPr>
        <p:spPr bwMode="gray">
          <a:xfrm>
            <a:off x="1418655" y="2463505"/>
            <a:ext cx="247764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r>
              <a:rPr lang="en-US" sz="2000" b="1" dirty="0">
                <a:solidFill>
                  <a:schemeClr val="bg1"/>
                </a:solidFill>
                <a:latin typeface="Arial Regular" charset="0"/>
              </a:rPr>
              <a:t>Event-Level</a:t>
            </a:r>
          </a:p>
        </p:txBody>
      </p:sp>
      <p:sp>
        <p:nvSpPr>
          <p:cNvPr id="29" name="Rounded Rectangle 150"/>
          <p:cNvSpPr/>
          <p:nvPr/>
        </p:nvSpPr>
        <p:spPr bwMode="gray">
          <a:xfrm>
            <a:off x="8295699" y="2463505"/>
            <a:ext cx="247764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r>
              <a:rPr lang="en-US" sz="2000" b="1" dirty="0">
                <a:solidFill>
                  <a:schemeClr val="bg1"/>
                </a:solidFill>
                <a:latin typeface="Arial Regular" charset="0"/>
              </a:rPr>
              <a:t>Accurate</a:t>
            </a:r>
          </a:p>
        </p:txBody>
      </p:sp>
      <p:cxnSp>
        <p:nvCxnSpPr>
          <p:cNvPr id="31" name="Straight Connector 30"/>
          <p:cNvCxnSpPr>
            <a:stCxn id="22" idx="2"/>
            <a:endCxn id="28" idx="0"/>
          </p:cNvCxnSpPr>
          <p:nvPr/>
        </p:nvCxnSpPr>
        <p:spPr>
          <a:xfrm flipH="1">
            <a:off x="2657476" y="2056102"/>
            <a:ext cx="3438523" cy="407403"/>
          </a:xfrm>
          <a:prstGeom prst="line">
            <a:avLst/>
          </a:prstGeom>
          <a:ln w="12700" cmpd="sng">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2" idx="2"/>
            <a:endCxn id="29" idx="0"/>
          </p:cNvCxnSpPr>
          <p:nvPr/>
        </p:nvCxnSpPr>
        <p:spPr>
          <a:xfrm>
            <a:off x="6095999" y="2056102"/>
            <a:ext cx="3438521" cy="407403"/>
          </a:xfrm>
          <a:prstGeom prst="line">
            <a:avLst/>
          </a:prstGeom>
          <a:ln w="12700" cmpd="sng">
            <a:solidFill>
              <a:srgbClr val="515151"/>
            </a:solidFill>
            <a:prstDash val="sysDash"/>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418655" y="3444729"/>
            <a:ext cx="4480496" cy="2492521"/>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latin typeface="+mj-lt"/>
            </a:endParaRPr>
          </a:p>
          <a:p>
            <a:pPr algn="ctr"/>
            <a:endParaRPr lang="en-US" sz="2000" dirty="0">
              <a:latin typeface="+mj-lt"/>
            </a:endParaRPr>
          </a:p>
          <a:p>
            <a:pPr algn="ctr"/>
            <a:r>
              <a:rPr lang="en-US" sz="2000" dirty="0">
                <a:latin typeface="+mj-lt"/>
              </a:rPr>
              <a:t>Provides a wealth of energy production and usage data across the United States, including hourly data</a:t>
            </a:r>
          </a:p>
        </p:txBody>
      </p:sp>
      <p:sp>
        <p:nvSpPr>
          <p:cNvPr id="44" name="Rectangle 43"/>
          <p:cNvSpPr/>
          <p:nvPr/>
        </p:nvSpPr>
        <p:spPr>
          <a:xfrm>
            <a:off x="6292845" y="3444729"/>
            <a:ext cx="4480496" cy="2492521"/>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mj-lt"/>
            </a:endParaRPr>
          </a:p>
          <a:p>
            <a:pPr algn="ctr"/>
            <a:endParaRPr lang="en-US" sz="2400" dirty="0">
              <a:latin typeface="+mj-lt"/>
            </a:endParaRPr>
          </a:p>
          <a:p>
            <a:pPr algn="ctr"/>
            <a:r>
              <a:rPr lang="en-US" sz="2000" dirty="0">
                <a:latin typeface="+mj-lt"/>
              </a:rPr>
              <a:t>Provides years of highly detailed hourly weather data for locations across the United States</a:t>
            </a:r>
          </a:p>
        </p:txBody>
      </p:sp>
      <p:sp>
        <p:nvSpPr>
          <p:cNvPr id="45" name="Rectangle 44"/>
          <p:cNvSpPr/>
          <p:nvPr/>
        </p:nvSpPr>
        <p:spPr>
          <a:xfrm>
            <a:off x="1418655" y="3444729"/>
            <a:ext cx="4480496" cy="8415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solidFill>
                  <a:schemeClr val="tx1"/>
                </a:solidFill>
                <a:latin typeface="+mj-lt"/>
              </a:rPr>
              <a:t>Energy Information Administration</a:t>
            </a:r>
          </a:p>
        </p:txBody>
      </p:sp>
      <p:sp>
        <p:nvSpPr>
          <p:cNvPr id="46" name="Rectangle 45"/>
          <p:cNvSpPr/>
          <p:nvPr/>
        </p:nvSpPr>
        <p:spPr>
          <a:xfrm>
            <a:off x="6292845" y="3444729"/>
            <a:ext cx="4480496" cy="84152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solidFill>
                  <a:schemeClr val="tx1"/>
                </a:solidFill>
                <a:latin typeface="+mj-lt"/>
              </a:rPr>
              <a:t>Weather Underground</a:t>
            </a:r>
          </a:p>
        </p:txBody>
      </p:sp>
    </p:spTree>
    <p:extLst>
      <p:ext uri="{BB962C8B-B14F-4D97-AF65-F5344CB8AC3E}">
        <p14:creationId xmlns:p14="http://schemas.microsoft.com/office/powerpoint/2010/main" val="85386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
          <p:cNvSpPr>
            <a:spLocks noGrp="1"/>
          </p:cNvSpPr>
          <p:nvPr>
            <p:ph type="title"/>
          </p:nvPr>
        </p:nvSpPr>
        <p:spPr>
          <a:xfrm>
            <a:off x="456063" y="310394"/>
            <a:ext cx="11279874" cy="443586"/>
          </a:xfrm>
        </p:spPr>
        <p:txBody>
          <a:bodyPr/>
          <a:lstStyle/>
          <a:p>
            <a:r>
              <a:rPr lang="en-US" dirty="0"/>
              <a:t>Choosing a Sample</a:t>
            </a:r>
          </a:p>
        </p:txBody>
      </p:sp>
      <p:sp>
        <p:nvSpPr>
          <p:cNvPr id="40" name="Subtitle 3"/>
          <p:cNvSpPr>
            <a:spLocks noGrp="1"/>
          </p:cNvSpPr>
          <p:nvPr>
            <p:ph type="subTitle" idx="13"/>
          </p:nvPr>
        </p:nvSpPr>
        <p:spPr>
          <a:xfrm>
            <a:off x="1418655" y="880004"/>
            <a:ext cx="9354686" cy="612246"/>
          </a:xfrm>
        </p:spPr>
        <p:txBody>
          <a:bodyPr/>
          <a:lstStyle/>
          <a:p>
            <a:r>
              <a:rPr lang="en-US" dirty="0"/>
              <a:t>We choose Seattle as a sample to train our data model on</a:t>
            </a:r>
          </a:p>
        </p:txBody>
      </p:sp>
      <p:pic>
        <p:nvPicPr>
          <p:cNvPr id="23" name="Picture 22"/>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939" r="33298"/>
          <a:stretch/>
        </p:blipFill>
        <p:spPr>
          <a:xfrm>
            <a:off x="8548091" y="6395368"/>
            <a:ext cx="190021" cy="316582"/>
          </a:xfrm>
          <a:prstGeom prst="rect">
            <a:avLst/>
          </a:prstGeom>
        </p:spPr>
      </p:pic>
      <p:pic>
        <p:nvPicPr>
          <p:cNvPr id="4098" name="Picture 2" descr="https://upload.wikimedia.org/wikipedia/commons/thumb/2/2f/Space_Needle002.jpg/1200px-Space_Needle0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42" y="3507970"/>
            <a:ext cx="4112029" cy="244137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253073" y="3235842"/>
            <a:ext cx="5633180" cy="3067050"/>
            <a:chOff x="0" y="219925"/>
            <a:chExt cx="12192000" cy="6638075"/>
          </a:xfrm>
        </p:grpSpPr>
        <p:sp>
          <p:nvSpPr>
            <p:cNvPr id="17" name="Rectangle 16"/>
            <p:cNvSpPr/>
            <p:nvPr/>
          </p:nvSpPr>
          <p:spPr>
            <a:xfrm>
              <a:off x="10842171" y="6246421"/>
              <a:ext cx="1349829" cy="611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solidFill>
              </a:endParaRPr>
            </a:p>
          </p:txBody>
        </p:sp>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8096" t="6551" r="8237" b="21319"/>
            <a:stretch/>
          </p:blipFill>
          <p:spPr>
            <a:xfrm>
              <a:off x="0" y="219925"/>
              <a:ext cx="12192000" cy="6638075"/>
            </a:xfrm>
            <a:prstGeom prst="rect">
              <a:avLst/>
            </a:prstGeom>
          </p:spPr>
        </p:pic>
      </p:grp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2506" y="2259574"/>
            <a:ext cx="4894007" cy="3393081"/>
          </a:xfrm>
          <a:prstGeom prst="rect">
            <a:avLst/>
          </a:prstGeom>
        </p:spPr>
      </p:pic>
      <p:sp>
        <p:nvSpPr>
          <p:cNvPr id="26" name="Rounded Rectangle 12"/>
          <p:cNvSpPr/>
          <p:nvPr/>
        </p:nvSpPr>
        <p:spPr>
          <a:xfrm>
            <a:off x="7527176" y="1222810"/>
            <a:ext cx="4362372" cy="645768"/>
          </a:xfrm>
          <a:prstGeom prst="roundRect">
            <a:avLst/>
          </a:prstGeom>
          <a:solidFill>
            <a:srgbClr val="51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15933">
              <a:defRPr/>
            </a:pPr>
            <a:r>
              <a:rPr lang="en-US" sz="2400" b="1" u="sng" dirty="0">
                <a:solidFill>
                  <a:schemeClr val="bg1"/>
                </a:solidFill>
                <a:latin typeface="Arial Regular" charset="0"/>
              </a:rPr>
              <a:t>Why Seattle?</a:t>
            </a:r>
          </a:p>
        </p:txBody>
      </p:sp>
      <p:sp>
        <p:nvSpPr>
          <p:cNvPr id="37" name="Rounded Rectangle 11"/>
          <p:cNvSpPr/>
          <p:nvPr/>
        </p:nvSpPr>
        <p:spPr>
          <a:xfrm>
            <a:off x="8258695" y="3235841"/>
            <a:ext cx="3630853" cy="1253031"/>
          </a:xfrm>
          <a:prstGeom prst="round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The city is geographically compact with no microclimates, thus allowing our data to be meteorologically consistent</a:t>
            </a:r>
          </a:p>
        </p:txBody>
      </p:sp>
      <p:grpSp>
        <p:nvGrpSpPr>
          <p:cNvPr id="4" name="Group 3"/>
          <p:cNvGrpSpPr/>
          <p:nvPr/>
        </p:nvGrpSpPr>
        <p:grpSpPr>
          <a:xfrm>
            <a:off x="7527175" y="2359083"/>
            <a:ext cx="640080" cy="595704"/>
            <a:chOff x="7618615" y="2754770"/>
            <a:chExt cx="640080" cy="595704"/>
          </a:xfrm>
        </p:grpSpPr>
        <p:sp>
          <p:nvSpPr>
            <p:cNvPr id="48" name="Pentagon 46"/>
            <p:cNvSpPr/>
            <p:nvPr/>
          </p:nvSpPr>
          <p:spPr bwMode="gray">
            <a:xfrm>
              <a:off x="7618615" y="2754770"/>
              <a:ext cx="640080" cy="595704"/>
            </a:xfrm>
            <a:prstGeom prst="homePlate">
              <a:avLst>
                <a:gd name="adj" fmla="val 4734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tx1"/>
                  </a:solidFill>
                </a:rPr>
                <a:t> </a:t>
              </a:r>
            </a:p>
          </p:txBody>
        </p:sp>
        <p:sp>
          <p:nvSpPr>
            <p:cNvPr id="3" name="TextBox 2"/>
            <p:cNvSpPr txBox="1"/>
            <p:nvPr/>
          </p:nvSpPr>
          <p:spPr>
            <a:xfrm>
              <a:off x="7764083" y="2867891"/>
              <a:ext cx="171522" cy="369332"/>
            </a:xfrm>
            <a:prstGeom prst="rect">
              <a:avLst/>
            </a:prstGeom>
            <a:noFill/>
          </p:spPr>
          <p:txBody>
            <a:bodyPr wrap="none" lIns="0" tIns="0" rIns="0" bIns="0" rtlCol="0">
              <a:spAutoFit/>
            </a:bodyPr>
            <a:lstStyle/>
            <a:p>
              <a:r>
                <a:rPr lang="en-US" sz="2400" b="1" dirty="0">
                  <a:solidFill>
                    <a:schemeClr val="bg1"/>
                  </a:solidFill>
                </a:rPr>
                <a:t>1</a:t>
              </a:r>
            </a:p>
          </p:txBody>
        </p:sp>
      </p:grpSp>
      <p:grpSp>
        <p:nvGrpSpPr>
          <p:cNvPr id="49" name="Group 48"/>
          <p:cNvGrpSpPr/>
          <p:nvPr/>
        </p:nvGrpSpPr>
        <p:grpSpPr>
          <a:xfrm>
            <a:off x="7527175" y="3572037"/>
            <a:ext cx="640080" cy="595704"/>
            <a:chOff x="7618615" y="2754770"/>
            <a:chExt cx="640080" cy="595704"/>
          </a:xfrm>
        </p:grpSpPr>
        <p:sp>
          <p:nvSpPr>
            <p:cNvPr id="50" name="Pentagon 46"/>
            <p:cNvSpPr/>
            <p:nvPr/>
          </p:nvSpPr>
          <p:spPr bwMode="gray">
            <a:xfrm>
              <a:off x="7618615" y="2754770"/>
              <a:ext cx="640080" cy="595704"/>
            </a:xfrm>
            <a:prstGeom prst="homePlate">
              <a:avLst>
                <a:gd name="adj" fmla="val 4734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tx1"/>
                  </a:solidFill>
                </a:rPr>
                <a:t> </a:t>
              </a:r>
            </a:p>
          </p:txBody>
        </p:sp>
        <p:sp>
          <p:nvSpPr>
            <p:cNvPr id="51" name="TextBox 50"/>
            <p:cNvSpPr txBox="1"/>
            <p:nvPr/>
          </p:nvSpPr>
          <p:spPr>
            <a:xfrm>
              <a:off x="7764083" y="2867891"/>
              <a:ext cx="171522" cy="369332"/>
            </a:xfrm>
            <a:prstGeom prst="rect">
              <a:avLst/>
            </a:prstGeom>
            <a:noFill/>
          </p:spPr>
          <p:txBody>
            <a:bodyPr wrap="none" lIns="0" tIns="0" rIns="0" bIns="0" rtlCol="0">
              <a:spAutoFit/>
            </a:bodyPr>
            <a:lstStyle/>
            <a:p>
              <a:r>
                <a:rPr lang="en-US" sz="2400" b="1" dirty="0">
                  <a:solidFill>
                    <a:schemeClr val="bg1"/>
                  </a:solidFill>
                </a:rPr>
                <a:t>2</a:t>
              </a:r>
            </a:p>
          </p:txBody>
        </p:sp>
      </p:grpSp>
      <p:grpSp>
        <p:nvGrpSpPr>
          <p:cNvPr id="52" name="Group 51"/>
          <p:cNvGrpSpPr/>
          <p:nvPr/>
        </p:nvGrpSpPr>
        <p:grpSpPr>
          <a:xfrm>
            <a:off x="7527175" y="4804367"/>
            <a:ext cx="640080" cy="595704"/>
            <a:chOff x="7618615" y="2754770"/>
            <a:chExt cx="640080" cy="595704"/>
          </a:xfrm>
        </p:grpSpPr>
        <p:sp>
          <p:nvSpPr>
            <p:cNvPr id="53" name="Pentagon 46"/>
            <p:cNvSpPr/>
            <p:nvPr/>
          </p:nvSpPr>
          <p:spPr bwMode="gray">
            <a:xfrm>
              <a:off x="7618615" y="2754770"/>
              <a:ext cx="640080" cy="595704"/>
            </a:xfrm>
            <a:prstGeom prst="homePlate">
              <a:avLst>
                <a:gd name="adj" fmla="val 47347"/>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solidFill>
                    <a:schemeClr val="tx1"/>
                  </a:solidFill>
                </a:rPr>
                <a:t> </a:t>
              </a:r>
            </a:p>
          </p:txBody>
        </p:sp>
        <p:sp>
          <p:nvSpPr>
            <p:cNvPr id="54" name="TextBox 53"/>
            <p:cNvSpPr txBox="1"/>
            <p:nvPr/>
          </p:nvSpPr>
          <p:spPr>
            <a:xfrm>
              <a:off x="7764083" y="2867891"/>
              <a:ext cx="171522" cy="369332"/>
            </a:xfrm>
            <a:prstGeom prst="rect">
              <a:avLst/>
            </a:prstGeom>
            <a:noFill/>
          </p:spPr>
          <p:txBody>
            <a:bodyPr wrap="none" lIns="0" tIns="0" rIns="0" bIns="0" rtlCol="0">
              <a:spAutoFit/>
            </a:bodyPr>
            <a:lstStyle/>
            <a:p>
              <a:r>
                <a:rPr lang="en-US" sz="2400" b="1" dirty="0">
                  <a:solidFill>
                    <a:schemeClr val="bg1"/>
                  </a:solidFill>
                </a:rPr>
                <a:t>3</a:t>
              </a:r>
            </a:p>
          </p:txBody>
        </p:sp>
      </p:grpSp>
      <p:sp>
        <p:nvSpPr>
          <p:cNvPr id="55" name="Rounded Rectangle 11"/>
          <p:cNvSpPr/>
          <p:nvPr/>
        </p:nvSpPr>
        <p:spPr>
          <a:xfrm>
            <a:off x="8258695" y="1929366"/>
            <a:ext cx="3630853" cy="1253031"/>
          </a:xfrm>
          <a:prstGeom prst="round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The entire city is powered by a single power plant, which means the data set is consolidated</a:t>
            </a:r>
          </a:p>
        </p:txBody>
      </p:sp>
      <p:sp>
        <p:nvSpPr>
          <p:cNvPr id="57" name="Rounded Rectangle 11"/>
          <p:cNvSpPr/>
          <p:nvPr/>
        </p:nvSpPr>
        <p:spPr>
          <a:xfrm>
            <a:off x="8258695" y="4547967"/>
            <a:ext cx="3630853" cy="1253031"/>
          </a:xfrm>
          <a:prstGeom prst="round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Great data set to explore a strong correlation between weather and data consumption</a:t>
            </a:r>
          </a:p>
        </p:txBody>
      </p:sp>
    </p:spTree>
    <p:extLst>
      <p:ext uri="{BB962C8B-B14F-4D97-AF65-F5344CB8AC3E}">
        <p14:creationId xmlns:p14="http://schemas.microsoft.com/office/powerpoint/2010/main" val="171926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
          <p:cNvSpPr>
            <a:spLocks noGrp="1"/>
          </p:cNvSpPr>
          <p:nvPr>
            <p:ph type="title"/>
          </p:nvPr>
        </p:nvSpPr>
        <p:spPr>
          <a:xfrm>
            <a:off x="456063" y="310394"/>
            <a:ext cx="11279874" cy="443586"/>
          </a:xfrm>
        </p:spPr>
        <p:txBody>
          <a:bodyPr/>
          <a:lstStyle/>
          <a:p>
            <a:r>
              <a:rPr lang="en-US" dirty="0"/>
              <a:t>Method</a:t>
            </a:r>
          </a:p>
        </p:txBody>
      </p:sp>
      <p:sp>
        <p:nvSpPr>
          <p:cNvPr id="40" name="Subtitle 3"/>
          <p:cNvSpPr>
            <a:spLocks noGrp="1"/>
          </p:cNvSpPr>
          <p:nvPr>
            <p:ph type="subTitle" idx="13"/>
          </p:nvPr>
        </p:nvSpPr>
        <p:spPr>
          <a:xfrm>
            <a:off x="338219" y="880003"/>
            <a:ext cx="11397717" cy="283683"/>
          </a:xfrm>
        </p:spPr>
        <p:txBody>
          <a:bodyPr/>
          <a:lstStyle/>
          <a:p>
            <a:r>
              <a:rPr lang="en-US" dirty="0"/>
              <a:t>After gathering the data, we developed a three step plan to analyze it</a:t>
            </a:r>
          </a:p>
        </p:txBody>
      </p:sp>
      <p:sp>
        <p:nvSpPr>
          <p:cNvPr id="12" name="Isosceles Triangle 11"/>
          <p:cNvSpPr/>
          <p:nvPr/>
        </p:nvSpPr>
        <p:spPr>
          <a:xfrm rot="5400000" flipH="1">
            <a:off x="2314710" y="2916041"/>
            <a:ext cx="1651000" cy="271678"/>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sp>
        <p:nvSpPr>
          <p:cNvPr id="13" name="Rectangle 12"/>
          <p:cNvSpPr/>
          <p:nvPr/>
        </p:nvSpPr>
        <p:spPr>
          <a:xfrm>
            <a:off x="522648" y="1497867"/>
            <a:ext cx="2384994" cy="3119420"/>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latin typeface="+mj-lt"/>
              </a:rPr>
              <a:t>First, we imported hourly consumption and forecast data using the EIA API</a:t>
            </a:r>
          </a:p>
        </p:txBody>
      </p:sp>
      <p:sp>
        <p:nvSpPr>
          <p:cNvPr id="14" name="Rectangle 13"/>
          <p:cNvSpPr/>
          <p:nvPr/>
        </p:nvSpPr>
        <p:spPr>
          <a:xfrm>
            <a:off x="522647" y="1340407"/>
            <a:ext cx="2384995" cy="5200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latin typeface="+mj-lt"/>
              </a:rPr>
              <a:t>EIA Import</a:t>
            </a:r>
          </a:p>
        </p:txBody>
      </p:sp>
      <p:sp>
        <p:nvSpPr>
          <p:cNvPr id="15" name="Rectangle 14"/>
          <p:cNvSpPr/>
          <p:nvPr/>
        </p:nvSpPr>
        <p:spPr>
          <a:xfrm>
            <a:off x="3372779" y="1628749"/>
            <a:ext cx="2523945" cy="2976541"/>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latin typeface="+mj-lt"/>
              </a:rPr>
              <a:t>Then, we used a Python script to import historical weather data from Weather Underground’s API</a:t>
            </a:r>
          </a:p>
        </p:txBody>
      </p:sp>
      <p:sp>
        <p:nvSpPr>
          <p:cNvPr id="16" name="Rectangle 15"/>
          <p:cNvSpPr/>
          <p:nvPr/>
        </p:nvSpPr>
        <p:spPr>
          <a:xfrm>
            <a:off x="3372780" y="1340407"/>
            <a:ext cx="2523944" cy="5200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latin typeface="+mj-lt"/>
              </a:rPr>
              <a:t>Weather Import</a:t>
            </a:r>
          </a:p>
        </p:txBody>
      </p:sp>
      <p:sp>
        <p:nvSpPr>
          <p:cNvPr id="27" name="Oval 26"/>
          <p:cNvSpPr/>
          <p:nvPr/>
        </p:nvSpPr>
        <p:spPr bwMode="gray">
          <a:xfrm>
            <a:off x="1439101" y="4707591"/>
            <a:ext cx="563498" cy="5634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p>
        </p:txBody>
      </p:sp>
      <p:sp>
        <p:nvSpPr>
          <p:cNvPr id="28" name="Oval 27"/>
          <p:cNvSpPr/>
          <p:nvPr/>
        </p:nvSpPr>
        <p:spPr bwMode="gray">
          <a:xfrm>
            <a:off x="4358354" y="4707591"/>
            <a:ext cx="563498" cy="5634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p>
        </p:txBody>
      </p:sp>
      <p:sp>
        <p:nvSpPr>
          <p:cNvPr id="32" name="Rectangle 31"/>
          <p:cNvSpPr/>
          <p:nvPr/>
        </p:nvSpPr>
        <p:spPr>
          <a:xfrm>
            <a:off x="663177" y="5373390"/>
            <a:ext cx="10865642" cy="55201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a:latin typeface="+mj-lt"/>
              </a:rPr>
              <a:t>Result: </a:t>
            </a:r>
            <a:r>
              <a:rPr lang="en-US" sz="2000" dirty="0">
                <a:latin typeface="+mj-lt"/>
              </a:rPr>
              <a:t>Created a data model that was able to predict with [Number]% accuracy</a:t>
            </a:r>
            <a:endParaRPr lang="en-US" sz="2000" b="1" dirty="0">
              <a:latin typeface="+mj-lt"/>
            </a:endParaRPr>
          </a:p>
        </p:txBody>
      </p:sp>
      <p:sp>
        <p:nvSpPr>
          <p:cNvPr id="33" name="Rectangle 32"/>
          <p:cNvSpPr/>
          <p:nvPr/>
        </p:nvSpPr>
        <p:spPr>
          <a:xfrm>
            <a:off x="663177" y="5364110"/>
            <a:ext cx="978587" cy="55201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latin typeface="+mj-lt"/>
              </a:rPr>
              <a:t>Result:</a:t>
            </a:r>
          </a:p>
        </p:txBody>
      </p:sp>
      <p:sp>
        <p:nvSpPr>
          <p:cNvPr id="44" name="Rectangle 43"/>
          <p:cNvSpPr/>
          <p:nvPr/>
        </p:nvSpPr>
        <p:spPr>
          <a:xfrm>
            <a:off x="6295277" y="1485899"/>
            <a:ext cx="2384994" cy="3119420"/>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t>Third, we used Splunk to create visualizations of the different data sets</a:t>
            </a:r>
          </a:p>
        </p:txBody>
      </p:sp>
      <p:sp>
        <p:nvSpPr>
          <p:cNvPr id="45" name="Rectangle 44"/>
          <p:cNvSpPr/>
          <p:nvPr/>
        </p:nvSpPr>
        <p:spPr>
          <a:xfrm>
            <a:off x="6295276" y="1328439"/>
            <a:ext cx="2384995" cy="5200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latin typeface="+mj-lt"/>
              </a:rPr>
              <a:t>Visualization</a:t>
            </a:r>
          </a:p>
        </p:txBody>
      </p:sp>
      <p:sp>
        <p:nvSpPr>
          <p:cNvPr id="46" name="Rectangle 45"/>
          <p:cNvSpPr/>
          <p:nvPr/>
        </p:nvSpPr>
        <p:spPr>
          <a:xfrm>
            <a:off x="9145407" y="1628749"/>
            <a:ext cx="2523945" cy="2976541"/>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latin typeface="+mj-lt"/>
              </a:rPr>
              <a:t>Lastly, we used the Splunk Machine Learning Toolkit to develop a model for future energy consumption</a:t>
            </a:r>
          </a:p>
        </p:txBody>
      </p:sp>
      <p:sp>
        <p:nvSpPr>
          <p:cNvPr id="47" name="Rectangle 46"/>
          <p:cNvSpPr/>
          <p:nvPr/>
        </p:nvSpPr>
        <p:spPr>
          <a:xfrm>
            <a:off x="9145408" y="1340407"/>
            <a:ext cx="2523944" cy="52009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u="sng" dirty="0">
                <a:latin typeface="+mj-lt"/>
              </a:rPr>
              <a:t>Model</a:t>
            </a:r>
          </a:p>
        </p:txBody>
      </p:sp>
      <p:sp>
        <p:nvSpPr>
          <p:cNvPr id="48" name="Oval 47"/>
          <p:cNvSpPr/>
          <p:nvPr/>
        </p:nvSpPr>
        <p:spPr bwMode="gray">
          <a:xfrm>
            <a:off x="7211730" y="4695623"/>
            <a:ext cx="563498" cy="5634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p>
        </p:txBody>
      </p:sp>
      <p:sp>
        <p:nvSpPr>
          <p:cNvPr id="49" name="Oval 48"/>
          <p:cNvSpPr/>
          <p:nvPr/>
        </p:nvSpPr>
        <p:spPr bwMode="gray">
          <a:xfrm>
            <a:off x="10130982" y="4707591"/>
            <a:ext cx="563498" cy="5634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p>
        </p:txBody>
      </p:sp>
      <p:sp>
        <p:nvSpPr>
          <p:cNvPr id="50" name="Isosceles Triangle 49"/>
          <p:cNvSpPr/>
          <p:nvPr/>
        </p:nvSpPr>
        <p:spPr>
          <a:xfrm rot="5400000" flipH="1">
            <a:off x="5270500" y="2904073"/>
            <a:ext cx="1651000" cy="271678"/>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sp>
        <p:nvSpPr>
          <p:cNvPr id="51" name="Isosceles Triangle 50"/>
          <p:cNvSpPr/>
          <p:nvPr/>
        </p:nvSpPr>
        <p:spPr>
          <a:xfrm rot="5400000" flipH="1">
            <a:off x="8087340" y="2904073"/>
            <a:ext cx="1651000" cy="271678"/>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pic>
        <p:nvPicPr>
          <p:cNvPr id="55" name="Picture 5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939" r="33298"/>
          <a:stretch/>
        </p:blipFill>
        <p:spPr>
          <a:xfrm>
            <a:off x="8548091" y="6395368"/>
            <a:ext cx="190021" cy="316582"/>
          </a:xfrm>
          <a:prstGeom prst="rect">
            <a:avLst/>
          </a:prstGeom>
        </p:spPr>
      </p:pic>
    </p:spTree>
    <p:extLst>
      <p:ext uri="{BB962C8B-B14F-4D97-AF65-F5344CB8AC3E}">
        <p14:creationId xmlns:p14="http://schemas.microsoft.com/office/powerpoint/2010/main" val="43815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p:cNvSpPr/>
          <p:nvPr/>
        </p:nvSpPr>
        <p:spPr bwMode="gray">
          <a:xfrm>
            <a:off x="3897001" y="4541530"/>
            <a:ext cx="563498" cy="5634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57" name="Oval 56"/>
          <p:cNvSpPr/>
          <p:nvPr/>
        </p:nvSpPr>
        <p:spPr bwMode="gray">
          <a:xfrm>
            <a:off x="3878988" y="3047648"/>
            <a:ext cx="563498" cy="5634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26" name="Hexagon 25"/>
          <p:cNvSpPr/>
          <p:nvPr/>
        </p:nvSpPr>
        <p:spPr>
          <a:xfrm>
            <a:off x="589924" y="1522667"/>
            <a:ext cx="3111576" cy="2876001"/>
          </a:xfrm>
          <a:prstGeom prst="hexagon">
            <a:avLst/>
          </a:prstGeom>
          <a:solidFill>
            <a:srgbClr val="51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sp>
        <p:nvSpPr>
          <p:cNvPr id="39" name="Title 2"/>
          <p:cNvSpPr>
            <a:spLocks noGrp="1"/>
          </p:cNvSpPr>
          <p:nvPr>
            <p:ph type="title"/>
          </p:nvPr>
        </p:nvSpPr>
        <p:spPr>
          <a:xfrm>
            <a:off x="456063" y="335857"/>
            <a:ext cx="11279874" cy="443586"/>
          </a:xfrm>
        </p:spPr>
        <p:txBody>
          <a:bodyPr/>
          <a:lstStyle/>
          <a:p>
            <a:r>
              <a:rPr lang="en-US" dirty="0"/>
              <a:t>Results</a:t>
            </a:r>
          </a:p>
        </p:txBody>
      </p:sp>
      <p:sp>
        <p:nvSpPr>
          <p:cNvPr id="40" name="Subtitle 3"/>
          <p:cNvSpPr>
            <a:spLocks noGrp="1"/>
          </p:cNvSpPr>
          <p:nvPr>
            <p:ph type="subTitle" idx="13"/>
          </p:nvPr>
        </p:nvSpPr>
        <p:spPr>
          <a:xfrm>
            <a:off x="338219" y="880003"/>
            <a:ext cx="11397717" cy="283683"/>
          </a:xfrm>
        </p:spPr>
        <p:txBody>
          <a:bodyPr/>
          <a:lstStyle/>
          <a:p>
            <a:r>
              <a:rPr lang="en-US" dirty="0"/>
              <a:t>Through our analysis, we were able to improve forecasting by ?%</a:t>
            </a:r>
          </a:p>
        </p:txBody>
      </p:sp>
      <p:pic>
        <p:nvPicPr>
          <p:cNvPr id="55" name="Picture 5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939" r="33298"/>
          <a:stretch/>
        </p:blipFill>
        <p:spPr>
          <a:xfrm>
            <a:off x="8548091" y="6395368"/>
            <a:ext cx="190021" cy="316582"/>
          </a:xfrm>
          <a:prstGeom prst="rect">
            <a:avLst/>
          </a:prstGeom>
        </p:spPr>
      </p:pic>
      <p:graphicFrame>
        <p:nvGraphicFramePr>
          <p:cNvPr id="4" name="Chart 3"/>
          <p:cNvGraphicFramePr/>
          <p:nvPr>
            <p:extLst>
              <p:ext uri="{D42A27DB-BD31-4B8C-83A1-F6EECF244321}">
                <p14:modId xmlns:p14="http://schemas.microsoft.com/office/powerpoint/2010/main" val="1435084436"/>
              </p:ext>
            </p:extLst>
          </p:nvPr>
        </p:nvGraphicFramePr>
        <p:xfrm>
          <a:off x="427498" y="1452700"/>
          <a:ext cx="3436427" cy="2898564"/>
        </p:xfrm>
        <a:graphic>
          <a:graphicData uri="http://schemas.openxmlformats.org/drawingml/2006/chart">
            <c:chart xmlns:c="http://schemas.openxmlformats.org/drawingml/2006/chart" xmlns:r="http://schemas.openxmlformats.org/officeDocument/2006/relationships" r:id="rId4"/>
          </a:graphicData>
        </a:graphic>
      </p:graphicFrame>
      <p:sp>
        <p:nvSpPr>
          <p:cNvPr id="34" name="Rectangle 33"/>
          <p:cNvSpPr/>
          <p:nvPr/>
        </p:nvSpPr>
        <p:spPr>
          <a:xfrm>
            <a:off x="589924" y="4566637"/>
            <a:ext cx="3111576" cy="1494135"/>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mj-lt"/>
              </a:rPr>
              <a:t>The existing energy forecast available through the EIA had an accuracy rate of approximately X%</a:t>
            </a:r>
          </a:p>
        </p:txBody>
      </p:sp>
      <p:sp>
        <p:nvSpPr>
          <p:cNvPr id="38" name="Pentagon 4"/>
          <p:cNvSpPr/>
          <p:nvPr/>
        </p:nvSpPr>
        <p:spPr bwMode="ltGray">
          <a:xfrm>
            <a:off x="4526050" y="2146321"/>
            <a:ext cx="3306835" cy="572042"/>
          </a:xfrm>
          <a:prstGeom prst="homePlat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Real-Time Weather Data</a:t>
            </a:r>
          </a:p>
        </p:txBody>
      </p:sp>
      <p:sp>
        <p:nvSpPr>
          <p:cNvPr id="43" name="Pentagon 4"/>
          <p:cNvSpPr/>
          <p:nvPr/>
        </p:nvSpPr>
        <p:spPr bwMode="ltGray">
          <a:xfrm>
            <a:off x="4526050" y="3039104"/>
            <a:ext cx="3306835" cy="572042"/>
          </a:xfrm>
          <a:prstGeom prst="homePlat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Splunk Machine Learning Toolkit</a:t>
            </a:r>
          </a:p>
        </p:txBody>
      </p:sp>
      <p:sp>
        <p:nvSpPr>
          <p:cNvPr id="52" name="Hexagon 51"/>
          <p:cNvSpPr/>
          <p:nvPr/>
        </p:nvSpPr>
        <p:spPr>
          <a:xfrm>
            <a:off x="8461935" y="1522667"/>
            <a:ext cx="3111576" cy="2876001"/>
          </a:xfrm>
          <a:prstGeom prst="hexagon">
            <a:avLst/>
          </a:prstGeom>
          <a:solidFill>
            <a:srgbClr val="51515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graphicFrame>
        <p:nvGraphicFramePr>
          <p:cNvPr id="53" name="Chart 52"/>
          <p:cNvGraphicFramePr/>
          <p:nvPr>
            <p:extLst>
              <p:ext uri="{D42A27DB-BD31-4B8C-83A1-F6EECF244321}">
                <p14:modId xmlns:p14="http://schemas.microsoft.com/office/powerpoint/2010/main" val="2322232630"/>
              </p:ext>
            </p:extLst>
          </p:nvPr>
        </p:nvGraphicFramePr>
        <p:xfrm>
          <a:off x="8299509" y="1452700"/>
          <a:ext cx="3436427" cy="2898564"/>
        </p:xfrm>
        <a:graphic>
          <a:graphicData uri="http://schemas.openxmlformats.org/drawingml/2006/chart">
            <c:chart xmlns:c="http://schemas.openxmlformats.org/drawingml/2006/chart" xmlns:r="http://schemas.openxmlformats.org/officeDocument/2006/relationships" r:id="rId5"/>
          </a:graphicData>
        </a:graphic>
      </p:graphicFrame>
      <p:sp>
        <p:nvSpPr>
          <p:cNvPr id="54" name="Rectangle 53"/>
          <p:cNvSpPr/>
          <p:nvPr/>
        </p:nvSpPr>
        <p:spPr>
          <a:xfrm>
            <a:off x="8461935" y="4566637"/>
            <a:ext cx="3111576" cy="1494135"/>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latin typeface="+mj-lt"/>
              </a:rPr>
              <a:t>The existing energy forecast available through the EIA had an accuracy rate of approximately X%</a:t>
            </a:r>
          </a:p>
        </p:txBody>
      </p:sp>
      <p:sp>
        <p:nvSpPr>
          <p:cNvPr id="56" name="Freeform 107"/>
          <p:cNvSpPr>
            <a:spLocks noEditPoints="1"/>
          </p:cNvSpPr>
          <p:nvPr/>
        </p:nvSpPr>
        <p:spPr bwMode="auto">
          <a:xfrm>
            <a:off x="3966676" y="3091445"/>
            <a:ext cx="388121" cy="453381"/>
          </a:xfrm>
          <a:custGeom>
            <a:avLst/>
            <a:gdLst>
              <a:gd name="T0" fmla="*/ 2636 w 2651"/>
              <a:gd name="T1" fmla="*/ 1691 h 3096"/>
              <a:gd name="T2" fmla="*/ 2369 w 2651"/>
              <a:gd name="T3" fmla="*/ 1289 h 3096"/>
              <a:gd name="T4" fmla="*/ 2370 w 2651"/>
              <a:gd name="T5" fmla="*/ 1241 h 3096"/>
              <a:gd name="T6" fmla="*/ 2344 w 2651"/>
              <a:gd name="T7" fmla="*/ 609 h 3096"/>
              <a:gd name="T8" fmla="*/ 1122 w 2651"/>
              <a:gd name="T9" fmla="*/ 26 h 3096"/>
              <a:gd name="T10" fmla="*/ 122 w 2651"/>
              <a:gd name="T11" fmla="*/ 613 h 3096"/>
              <a:gd name="T12" fmla="*/ 227 w 2651"/>
              <a:gd name="T13" fmla="*/ 1796 h 3096"/>
              <a:gd name="T14" fmla="*/ 414 w 2651"/>
              <a:gd name="T15" fmla="*/ 2769 h 3096"/>
              <a:gd name="T16" fmla="*/ 690 w 2651"/>
              <a:gd name="T17" fmla="*/ 3096 h 3096"/>
              <a:gd name="T18" fmla="*/ 1740 w 2651"/>
              <a:gd name="T19" fmla="*/ 2816 h 3096"/>
              <a:gd name="T20" fmla="*/ 1894 w 2651"/>
              <a:gd name="T21" fmla="*/ 2720 h 3096"/>
              <a:gd name="T22" fmla="*/ 2202 w 2651"/>
              <a:gd name="T23" fmla="*/ 2723 h 3096"/>
              <a:gd name="T24" fmla="*/ 2403 w 2651"/>
              <a:gd name="T25" fmla="*/ 2574 h 3096"/>
              <a:gd name="T26" fmla="*/ 2374 w 2651"/>
              <a:gd name="T27" fmla="*/ 2290 h 3096"/>
              <a:gd name="T28" fmla="*/ 2443 w 2651"/>
              <a:gd name="T29" fmla="*/ 2158 h 3096"/>
              <a:gd name="T30" fmla="*/ 2439 w 2651"/>
              <a:gd name="T31" fmla="*/ 2114 h 3096"/>
              <a:gd name="T32" fmla="*/ 2480 w 2651"/>
              <a:gd name="T33" fmla="*/ 1906 h 3096"/>
              <a:gd name="T34" fmla="*/ 2604 w 2651"/>
              <a:gd name="T35" fmla="*/ 1836 h 3096"/>
              <a:gd name="T36" fmla="*/ 2528 w 2651"/>
              <a:gd name="T37" fmla="*/ 1771 h 3096"/>
              <a:gd name="T38" fmla="*/ 2446 w 2651"/>
              <a:gd name="T39" fmla="*/ 1812 h 3096"/>
              <a:gd name="T40" fmla="*/ 2367 w 2651"/>
              <a:gd name="T41" fmla="*/ 2044 h 3096"/>
              <a:gd name="T42" fmla="*/ 2343 w 2651"/>
              <a:gd name="T43" fmla="*/ 2164 h 3096"/>
              <a:gd name="T44" fmla="*/ 2286 w 2651"/>
              <a:gd name="T45" fmla="*/ 2242 h 3096"/>
              <a:gd name="T46" fmla="*/ 2307 w 2651"/>
              <a:gd name="T47" fmla="*/ 2546 h 3096"/>
              <a:gd name="T48" fmla="*/ 1878 w 2651"/>
              <a:gd name="T49" fmla="*/ 2621 h 3096"/>
              <a:gd name="T50" fmla="*/ 1645 w 2651"/>
              <a:gd name="T51" fmla="*/ 2781 h 3096"/>
              <a:gd name="T52" fmla="*/ 1640 w 2651"/>
              <a:gd name="T53" fmla="*/ 2807 h 3096"/>
              <a:gd name="T54" fmla="*/ 1162 w 2651"/>
              <a:gd name="T55" fmla="*/ 2996 h 3096"/>
              <a:gd name="T56" fmla="*/ 1396 w 2651"/>
              <a:gd name="T57" fmla="*/ 2210 h 3096"/>
              <a:gd name="T58" fmla="*/ 1446 w 2651"/>
              <a:gd name="T59" fmla="*/ 1305 h 3096"/>
              <a:gd name="T60" fmla="*/ 1852 w 2651"/>
              <a:gd name="T61" fmla="*/ 1500 h 3096"/>
              <a:gd name="T62" fmla="*/ 1852 w 2651"/>
              <a:gd name="T63" fmla="*/ 1000 h 3096"/>
              <a:gd name="T64" fmla="*/ 1396 w 2651"/>
              <a:gd name="T65" fmla="*/ 1205 h 3096"/>
              <a:gd name="T66" fmla="*/ 1346 w 2651"/>
              <a:gd name="T67" fmla="*/ 2110 h 3096"/>
              <a:gd name="T68" fmla="*/ 1162 w 2651"/>
              <a:gd name="T69" fmla="*/ 946 h 3096"/>
              <a:gd name="T70" fmla="*/ 1504 w 2651"/>
              <a:gd name="T71" fmla="*/ 773 h 3096"/>
              <a:gd name="T72" fmla="*/ 1504 w 2651"/>
              <a:gd name="T73" fmla="*/ 273 h 3096"/>
              <a:gd name="T74" fmla="*/ 1300 w 2651"/>
              <a:gd name="T75" fmla="*/ 666 h 3096"/>
              <a:gd name="T76" fmla="*/ 1062 w 2651"/>
              <a:gd name="T77" fmla="*/ 925 h 3096"/>
              <a:gd name="T78" fmla="*/ 883 w 2651"/>
              <a:gd name="T79" fmla="*/ 2996 h 3096"/>
              <a:gd name="T80" fmla="*/ 868 w 2651"/>
              <a:gd name="T81" fmla="*/ 1512 h 3096"/>
              <a:gd name="T82" fmla="*/ 776 w 2651"/>
              <a:gd name="T83" fmla="*/ 1242 h 3096"/>
              <a:gd name="T84" fmla="*/ 276 w 2651"/>
              <a:gd name="T85" fmla="*/ 1242 h 3096"/>
              <a:gd name="T86" fmla="*/ 664 w 2651"/>
              <a:gd name="T87" fmla="*/ 1450 h 3096"/>
              <a:gd name="T88" fmla="*/ 783 w 2651"/>
              <a:gd name="T89" fmla="*/ 2996 h 3096"/>
              <a:gd name="T90" fmla="*/ 551 w 2651"/>
              <a:gd name="T91" fmla="*/ 2931 h 3096"/>
              <a:gd name="T92" fmla="*/ 316 w 2651"/>
              <a:gd name="T93" fmla="*/ 1749 h 3096"/>
              <a:gd name="T94" fmla="*/ 1924 w 2651"/>
              <a:gd name="T95" fmla="*/ 288 h 3096"/>
              <a:gd name="T96" fmla="*/ 2265 w 2651"/>
              <a:gd name="T97" fmla="*/ 1282 h 3096"/>
              <a:gd name="T98" fmla="*/ 2310 w 2651"/>
              <a:gd name="T99" fmla="*/ 1376 h 3096"/>
              <a:gd name="T100" fmla="*/ 2545 w 2651"/>
              <a:gd name="T101" fmla="*/ 1731 h 3096"/>
              <a:gd name="T102" fmla="*/ 1702 w 2651"/>
              <a:gd name="T103" fmla="*/ 1250 h 3096"/>
              <a:gd name="T104" fmla="*/ 2002 w 2651"/>
              <a:gd name="T105" fmla="*/ 1250 h 3096"/>
              <a:gd name="T106" fmla="*/ 1702 w 2651"/>
              <a:gd name="T107" fmla="*/ 1250 h 3096"/>
              <a:gd name="T108" fmla="*/ 1504 w 2651"/>
              <a:gd name="T109" fmla="*/ 373 h 3096"/>
              <a:gd name="T110" fmla="*/ 1504 w 2651"/>
              <a:gd name="T111" fmla="*/ 673 h 3096"/>
              <a:gd name="T112" fmla="*/ 526 w 2651"/>
              <a:gd name="T113" fmla="*/ 1392 h 3096"/>
              <a:gd name="T114" fmla="*/ 526 w 2651"/>
              <a:gd name="T115" fmla="*/ 1092 h 3096"/>
              <a:gd name="T116" fmla="*/ 526 w 2651"/>
              <a:gd name="T117" fmla="*/ 1392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1" h="3096">
                <a:moveTo>
                  <a:pt x="2644" y="1720"/>
                </a:moveTo>
                <a:cubicBezTo>
                  <a:pt x="2643" y="1710"/>
                  <a:pt x="2640" y="1701"/>
                  <a:pt x="2636" y="1691"/>
                </a:cubicBezTo>
                <a:cubicBezTo>
                  <a:pt x="2583" y="1561"/>
                  <a:pt x="2485" y="1436"/>
                  <a:pt x="2389" y="1314"/>
                </a:cubicBezTo>
                <a:cubicBezTo>
                  <a:pt x="2369" y="1289"/>
                  <a:pt x="2369" y="1289"/>
                  <a:pt x="2369" y="1289"/>
                </a:cubicBezTo>
                <a:cubicBezTo>
                  <a:pt x="2367" y="1286"/>
                  <a:pt x="2365" y="1282"/>
                  <a:pt x="2365" y="1279"/>
                </a:cubicBezTo>
                <a:cubicBezTo>
                  <a:pt x="2365" y="1266"/>
                  <a:pt x="2366" y="1253"/>
                  <a:pt x="2370" y="1241"/>
                </a:cubicBezTo>
                <a:cubicBezTo>
                  <a:pt x="2370" y="1240"/>
                  <a:pt x="2370" y="1240"/>
                  <a:pt x="2370" y="1240"/>
                </a:cubicBezTo>
                <a:cubicBezTo>
                  <a:pt x="2431" y="1006"/>
                  <a:pt x="2422" y="794"/>
                  <a:pt x="2344" y="609"/>
                </a:cubicBezTo>
                <a:cubicBezTo>
                  <a:pt x="2274" y="445"/>
                  <a:pt x="2146" y="304"/>
                  <a:pt x="1975" y="202"/>
                </a:cubicBezTo>
                <a:cubicBezTo>
                  <a:pt x="1743" y="64"/>
                  <a:pt x="1432" y="0"/>
                  <a:pt x="1122" y="26"/>
                </a:cubicBezTo>
                <a:cubicBezTo>
                  <a:pt x="801" y="52"/>
                  <a:pt x="515" y="170"/>
                  <a:pt x="316" y="356"/>
                </a:cubicBezTo>
                <a:cubicBezTo>
                  <a:pt x="235" y="432"/>
                  <a:pt x="170" y="518"/>
                  <a:pt x="122" y="613"/>
                </a:cubicBezTo>
                <a:cubicBezTo>
                  <a:pt x="71" y="713"/>
                  <a:pt x="39" y="824"/>
                  <a:pt x="27" y="941"/>
                </a:cubicBezTo>
                <a:cubicBezTo>
                  <a:pt x="0" y="1197"/>
                  <a:pt x="68" y="1484"/>
                  <a:pt x="227" y="1796"/>
                </a:cubicBezTo>
                <a:cubicBezTo>
                  <a:pt x="228" y="1796"/>
                  <a:pt x="228" y="1797"/>
                  <a:pt x="228" y="1798"/>
                </a:cubicBezTo>
                <a:cubicBezTo>
                  <a:pt x="404" y="2103"/>
                  <a:pt x="470" y="2448"/>
                  <a:pt x="414" y="2769"/>
                </a:cubicBezTo>
                <a:cubicBezTo>
                  <a:pt x="400" y="2850"/>
                  <a:pt x="422" y="2933"/>
                  <a:pt x="475" y="2996"/>
                </a:cubicBezTo>
                <a:cubicBezTo>
                  <a:pt x="528" y="3059"/>
                  <a:pt x="607" y="3096"/>
                  <a:pt x="690" y="3096"/>
                </a:cubicBezTo>
                <a:cubicBezTo>
                  <a:pt x="1441" y="3096"/>
                  <a:pt x="1441" y="3096"/>
                  <a:pt x="1441" y="3096"/>
                </a:cubicBezTo>
                <a:cubicBezTo>
                  <a:pt x="1600" y="3096"/>
                  <a:pt x="1730" y="2973"/>
                  <a:pt x="1740" y="2816"/>
                </a:cubicBezTo>
                <a:cubicBezTo>
                  <a:pt x="1742" y="2803"/>
                  <a:pt x="1742" y="2803"/>
                  <a:pt x="1742" y="2803"/>
                </a:cubicBezTo>
                <a:cubicBezTo>
                  <a:pt x="1761" y="2758"/>
                  <a:pt x="1803" y="2735"/>
                  <a:pt x="1894" y="2720"/>
                </a:cubicBezTo>
                <a:cubicBezTo>
                  <a:pt x="1896" y="2720"/>
                  <a:pt x="1897" y="2720"/>
                  <a:pt x="1899" y="2720"/>
                </a:cubicBezTo>
                <a:cubicBezTo>
                  <a:pt x="2004" y="2730"/>
                  <a:pt x="2113" y="2738"/>
                  <a:pt x="2202" y="2723"/>
                </a:cubicBezTo>
                <a:cubicBezTo>
                  <a:pt x="2311" y="2706"/>
                  <a:pt x="2378" y="2656"/>
                  <a:pt x="2403" y="2575"/>
                </a:cubicBezTo>
                <a:cubicBezTo>
                  <a:pt x="2403" y="2575"/>
                  <a:pt x="2403" y="2574"/>
                  <a:pt x="2403" y="2574"/>
                </a:cubicBezTo>
                <a:cubicBezTo>
                  <a:pt x="2430" y="2475"/>
                  <a:pt x="2420" y="2386"/>
                  <a:pt x="2374" y="2307"/>
                </a:cubicBezTo>
                <a:cubicBezTo>
                  <a:pt x="2371" y="2302"/>
                  <a:pt x="2371" y="2295"/>
                  <a:pt x="2374" y="2290"/>
                </a:cubicBezTo>
                <a:cubicBezTo>
                  <a:pt x="2384" y="2270"/>
                  <a:pt x="2394" y="2256"/>
                  <a:pt x="2402" y="2249"/>
                </a:cubicBezTo>
                <a:cubicBezTo>
                  <a:pt x="2430" y="2226"/>
                  <a:pt x="2445" y="2192"/>
                  <a:pt x="2443" y="2158"/>
                </a:cubicBezTo>
                <a:cubicBezTo>
                  <a:pt x="2442" y="2146"/>
                  <a:pt x="2440" y="2135"/>
                  <a:pt x="2435" y="2124"/>
                </a:cubicBezTo>
                <a:cubicBezTo>
                  <a:pt x="2434" y="2121"/>
                  <a:pt x="2436" y="2117"/>
                  <a:pt x="2439" y="2114"/>
                </a:cubicBezTo>
                <a:cubicBezTo>
                  <a:pt x="2499" y="2051"/>
                  <a:pt x="2476" y="1958"/>
                  <a:pt x="2468" y="1927"/>
                </a:cubicBezTo>
                <a:cubicBezTo>
                  <a:pt x="2466" y="1918"/>
                  <a:pt x="2471" y="1909"/>
                  <a:pt x="2480" y="1906"/>
                </a:cubicBezTo>
                <a:cubicBezTo>
                  <a:pt x="2520" y="1891"/>
                  <a:pt x="2553" y="1875"/>
                  <a:pt x="2582" y="1856"/>
                </a:cubicBezTo>
                <a:cubicBezTo>
                  <a:pt x="2590" y="1850"/>
                  <a:pt x="2597" y="1844"/>
                  <a:pt x="2604" y="1836"/>
                </a:cubicBezTo>
                <a:cubicBezTo>
                  <a:pt x="2615" y="1823"/>
                  <a:pt x="2651" y="1782"/>
                  <a:pt x="2644" y="1720"/>
                </a:cubicBezTo>
                <a:close/>
                <a:moveTo>
                  <a:pt x="2528" y="1771"/>
                </a:moveTo>
                <a:cubicBezTo>
                  <a:pt x="2528" y="1771"/>
                  <a:pt x="2527" y="1772"/>
                  <a:pt x="2525" y="1773"/>
                </a:cubicBezTo>
                <a:cubicBezTo>
                  <a:pt x="2504" y="1787"/>
                  <a:pt x="2478" y="1800"/>
                  <a:pt x="2446" y="1812"/>
                </a:cubicBezTo>
                <a:cubicBezTo>
                  <a:pt x="2389" y="1832"/>
                  <a:pt x="2357" y="1892"/>
                  <a:pt x="2371" y="1951"/>
                </a:cubicBezTo>
                <a:cubicBezTo>
                  <a:pt x="2379" y="1983"/>
                  <a:pt x="2385" y="2026"/>
                  <a:pt x="2367" y="2044"/>
                </a:cubicBezTo>
                <a:cubicBezTo>
                  <a:pt x="2335" y="2077"/>
                  <a:pt x="2326" y="2123"/>
                  <a:pt x="2343" y="2163"/>
                </a:cubicBezTo>
                <a:cubicBezTo>
                  <a:pt x="2343" y="2163"/>
                  <a:pt x="2343" y="2163"/>
                  <a:pt x="2343" y="2164"/>
                </a:cubicBezTo>
                <a:cubicBezTo>
                  <a:pt x="2343" y="2166"/>
                  <a:pt x="2341" y="2170"/>
                  <a:pt x="2338" y="2173"/>
                </a:cubicBezTo>
                <a:cubicBezTo>
                  <a:pt x="2319" y="2189"/>
                  <a:pt x="2303" y="2211"/>
                  <a:pt x="2286" y="2242"/>
                </a:cubicBezTo>
                <a:cubicBezTo>
                  <a:pt x="2266" y="2279"/>
                  <a:pt x="2267" y="2323"/>
                  <a:pt x="2288" y="2358"/>
                </a:cubicBezTo>
                <a:cubicBezTo>
                  <a:pt x="2320" y="2413"/>
                  <a:pt x="2327" y="2475"/>
                  <a:pt x="2307" y="2546"/>
                </a:cubicBezTo>
                <a:cubicBezTo>
                  <a:pt x="2278" y="2638"/>
                  <a:pt x="2127" y="2642"/>
                  <a:pt x="1909" y="2620"/>
                </a:cubicBezTo>
                <a:cubicBezTo>
                  <a:pt x="1899" y="2619"/>
                  <a:pt x="1888" y="2620"/>
                  <a:pt x="1878" y="2621"/>
                </a:cubicBezTo>
                <a:cubicBezTo>
                  <a:pt x="1786" y="2637"/>
                  <a:pt x="1687" y="2667"/>
                  <a:pt x="1647" y="2772"/>
                </a:cubicBezTo>
                <a:cubicBezTo>
                  <a:pt x="1646" y="2775"/>
                  <a:pt x="1645" y="2778"/>
                  <a:pt x="1645" y="2781"/>
                </a:cubicBezTo>
                <a:cubicBezTo>
                  <a:pt x="1641" y="2801"/>
                  <a:pt x="1641" y="2801"/>
                  <a:pt x="1641" y="2801"/>
                </a:cubicBezTo>
                <a:cubicBezTo>
                  <a:pt x="1641" y="2803"/>
                  <a:pt x="1640" y="2805"/>
                  <a:pt x="1640" y="2807"/>
                </a:cubicBezTo>
                <a:cubicBezTo>
                  <a:pt x="1635" y="2913"/>
                  <a:pt x="1548" y="2996"/>
                  <a:pt x="1441" y="2996"/>
                </a:cubicBezTo>
                <a:cubicBezTo>
                  <a:pt x="1162" y="2996"/>
                  <a:pt x="1162" y="2996"/>
                  <a:pt x="1162" y="2996"/>
                </a:cubicBezTo>
                <a:cubicBezTo>
                  <a:pt x="1162" y="2210"/>
                  <a:pt x="1162" y="2210"/>
                  <a:pt x="1162" y="2210"/>
                </a:cubicBezTo>
                <a:cubicBezTo>
                  <a:pt x="1396" y="2210"/>
                  <a:pt x="1396" y="2210"/>
                  <a:pt x="1396" y="2210"/>
                </a:cubicBezTo>
                <a:cubicBezTo>
                  <a:pt x="1424" y="2210"/>
                  <a:pt x="1446" y="2188"/>
                  <a:pt x="1446" y="2160"/>
                </a:cubicBezTo>
                <a:cubicBezTo>
                  <a:pt x="1446" y="1305"/>
                  <a:pt x="1446" y="1305"/>
                  <a:pt x="1446" y="1305"/>
                </a:cubicBezTo>
                <a:cubicBezTo>
                  <a:pt x="1608" y="1305"/>
                  <a:pt x="1608" y="1305"/>
                  <a:pt x="1608" y="1305"/>
                </a:cubicBezTo>
                <a:cubicBezTo>
                  <a:pt x="1633" y="1416"/>
                  <a:pt x="1733" y="1500"/>
                  <a:pt x="1852" y="1500"/>
                </a:cubicBezTo>
                <a:cubicBezTo>
                  <a:pt x="1990" y="1500"/>
                  <a:pt x="2102" y="1388"/>
                  <a:pt x="2102" y="1250"/>
                </a:cubicBezTo>
                <a:cubicBezTo>
                  <a:pt x="2102" y="1112"/>
                  <a:pt x="1990" y="1000"/>
                  <a:pt x="1852" y="1000"/>
                </a:cubicBezTo>
                <a:cubicBezTo>
                  <a:pt x="1730" y="1000"/>
                  <a:pt x="1628" y="1089"/>
                  <a:pt x="1607" y="1205"/>
                </a:cubicBezTo>
                <a:cubicBezTo>
                  <a:pt x="1396" y="1205"/>
                  <a:pt x="1396" y="1205"/>
                  <a:pt x="1396" y="1205"/>
                </a:cubicBezTo>
                <a:cubicBezTo>
                  <a:pt x="1368" y="1205"/>
                  <a:pt x="1346" y="1227"/>
                  <a:pt x="1346" y="1255"/>
                </a:cubicBezTo>
                <a:cubicBezTo>
                  <a:pt x="1346" y="2110"/>
                  <a:pt x="1346" y="2110"/>
                  <a:pt x="1346" y="2110"/>
                </a:cubicBezTo>
                <a:cubicBezTo>
                  <a:pt x="1162" y="2110"/>
                  <a:pt x="1162" y="2110"/>
                  <a:pt x="1162" y="2110"/>
                </a:cubicBezTo>
                <a:cubicBezTo>
                  <a:pt x="1162" y="946"/>
                  <a:pt x="1162" y="946"/>
                  <a:pt x="1162" y="946"/>
                </a:cubicBezTo>
                <a:cubicBezTo>
                  <a:pt x="1372" y="735"/>
                  <a:pt x="1372" y="735"/>
                  <a:pt x="1372" y="735"/>
                </a:cubicBezTo>
                <a:cubicBezTo>
                  <a:pt x="1411" y="759"/>
                  <a:pt x="1456" y="773"/>
                  <a:pt x="1504" y="773"/>
                </a:cubicBezTo>
                <a:cubicBezTo>
                  <a:pt x="1642" y="773"/>
                  <a:pt x="1755" y="661"/>
                  <a:pt x="1755" y="523"/>
                </a:cubicBezTo>
                <a:cubicBezTo>
                  <a:pt x="1755" y="385"/>
                  <a:pt x="1642" y="273"/>
                  <a:pt x="1504" y="273"/>
                </a:cubicBezTo>
                <a:cubicBezTo>
                  <a:pt x="1367" y="273"/>
                  <a:pt x="1255" y="385"/>
                  <a:pt x="1255" y="523"/>
                </a:cubicBezTo>
                <a:cubicBezTo>
                  <a:pt x="1255" y="576"/>
                  <a:pt x="1271" y="626"/>
                  <a:pt x="1300" y="666"/>
                </a:cubicBezTo>
                <a:cubicBezTo>
                  <a:pt x="1077" y="890"/>
                  <a:pt x="1077" y="890"/>
                  <a:pt x="1077" y="890"/>
                </a:cubicBezTo>
                <a:cubicBezTo>
                  <a:pt x="1067" y="899"/>
                  <a:pt x="1062" y="912"/>
                  <a:pt x="1062" y="925"/>
                </a:cubicBezTo>
                <a:cubicBezTo>
                  <a:pt x="1062" y="2996"/>
                  <a:pt x="1062" y="2996"/>
                  <a:pt x="1062" y="2996"/>
                </a:cubicBezTo>
                <a:cubicBezTo>
                  <a:pt x="883" y="2996"/>
                  <a:pt x="883" y="2996"/>
                  <a:pt x="883" y="2996"/>
                </a:cubicBezTo>
                <a:cubicBezTo>
                  <a:pt x="883" y="1548"/>
                  <a:pt x="883" y="1548"/>
                  <a:pt x="883" y="1548"/>
                </a:cubicBezTo>
                <a:cubicBezTo>
                  <a:pt x="883" y="1534"/>
                  <a:pt x="877" y="1522"/>
                  <a:pt x="868" y="1512"/>
                </a:cubicBezTo>
                <a:cubicBezTo>
                  <a:pt x="735" y="1379"/>
                  <a:pt x="735" y="1379"/>
                  <a:pt x="735" y="1379"/>
                </a:cubicBezTo>
                <a:cubicBezTo>
                  <a:pt x="761" y="1340"/>
                  <a:pt x="776" y="1293"/>
                  <a:pt x="776" y="1242"/>
                </a:cubicBezTo>
                <a:cubicBezTo>
                  <a:pt x="776" y="1104"/>
                  <a:pt x="664" y="992"/>
                  <a:pt x="526" y="992"/>
                </a:cubicBezTo>
                <a:cubicBezTo>
                  <a:pt x="388" y="992"/>
                  <a:pt x="276" y="1104"/>
                  <a:pt x="276" y="1242"/>
                </a:cubicBezTo>
                <a:cubicBezTo>
                  <a:pt x="276" y="1380"/>
                  <a:pt x="388" y="1492"/>
                  <a:pt x="526" y="1492"/>
                </a:cubicBezTo>
                <a:cubicBezTo>
                  <a:pt x="577" y="1492"/>
                  <a:pt x="625" y="1477"/>
                  <a:pt x="664" y="1450"/>
                </a:cubicBezTo>
                <a:cubicBezTo>
                  <a:pt x="783" y="1568"/>
                  <a:pt x="783" y="1568"/>
                  <a:pt x="783" y="1568"/>
                </a:cubicBezTo>
                <a:cubicBezTo>
                  <a:pt x="783" y="2996"/>
                  <a:pt x="783" y="2996"/>
                  <a:pt x="783" y="2996"/>
                </a:cubicBezTo>
                <a:cubicBezTo>
                  <a:pt x="690" y="2996"/>
                  <a:pt x="690" y="2996"/>
                  <a:pt x="690" y="2996"/>
                </a:cubicBezTo>
                <a:cubicBezTo>
                  <a:pt x="637" y="2996"/>
                  <a:pt x="586" y="2972"/>
                  <a:pt x="551" y="2931"/>
                </a:cubicBezTo>
                <a:cubicBezTo>
                  <a:pt x="517" y="2891"/>
                  <a:pt x="503" y="2838"/>
                  <a:pt x="512" y="2786"/>
                </a:cubicBezTo>
                <a:cubicBezTo>
                  <a:pt x="573" y="2443"/>
                  <a:pt x="503" y="2075"/>
                  <a:pt x="316" y="1749"/>
                </a:cubicBezTo>
                <a:cubicBezTo>
                  <a:pt x="36" y="1202"/>
                  <a:pt x="60" y="733"/>
                  <a:pt x="384" y="429"/>
                </a:cubicBezTo>
                <a:cubicBezTo>
                  <a:pt x="758" y="79"/>
                  <a:pt x="1463" y="14"/>
                  <a:pt x="1924" y="288"/>
                </a:cubicBezTo>
                <a:cubicBezTo>
                  <a:pt x="2254" y="484"/>
                  <a:pt x="2378" y="813"/>
                  <a:pt x="2273" y="1214"/>
                </a:cubicBezTo>
                <a:cubicBezTo>
                  <a:pt x="2267" y="1236"/>
                  <a:pt x="2265" y="1259"/>
                  <a:pt x="2265" y="1282"/>
                </a:cubicBezTo>
                <a:cubicBezTo>
                  <a:pt x="2266" y="1307"/>
                  <a:pt x="2275" y="1331"/>
                  <a:pt x="2291" y="1350"/>
                </a:cubicBezTo>
                <a:cubicBezTo>
                  <a:pt x="2310" y="1376"/>
                  <a:pt x="2310" y="1376"/>
                  <a:pt x="2310" y="1376"/>
                </a:cubicBezTo>
                <a:cubicBezTo>
                  <a:pt x="2402" y="1492"/>
                  <a:pt x="2496" y="1612"/>
                  <a:pt x="2544" y="1728"/>
                </a:cubicBezTo>
                <a:cubicBezTo>
                  <a:pt x="2544" y="1730"/>
                  <a:pt x="2545" y="1731"/>
                  <a:pt x="2545" y="1731"/>
                </a:cubicBezTo>
                <a:cubicBezTo>
                  <a:pt x="2546" y="1743"/>
                  <a:pt x="2544" y="1753"/>
                  <a:pt x="2528" y="1771"/>
                </a:cubicBezTo>
                <a:close/>
                <a:moveTo>
                  <a:pt x="1702" y="1250"/>
                </a:moveTo>
                <a:cubicBezTo>
                  <a:pt x="1702" y="1168"/>
                  <a:pt x="1770" y="1100"/>
                  <a:pt x="1852" y="1100"/>
                </a:cubicBezTo>
                <a:cubicBezTo>
                  <a:pt x="1935" y="1100"/>
                  <a:pt x="2002" y="1168"/>
                  <a:pt x="2002" y="1250"/>
                </a:cubicBezTo>
                <a:cubicBezTo>
                  <a:pt x="2002" y="1333"/>
                  <a:pt x="1935" y="1400"/>
                  <a:pt x="1852" y="1400"/>
                </a:cubicBezTo>
                <a:cubicBezTo>
                  <a:pt x="1770" y="1400"/>
                  <a:pt x="1702" y="1333"/>
                  <a:pt x="1702" y="1250"/>
                </a:cubicBezTo>
                <a:close/>
                <a:moveTo>
                  <a:pt x="1355" y="523"/>
                </a:moveTo>
                <a:cubicBezTo>
                  <a:pt x="1355" y="440"/>
                  <a:pt x="1422" y="373"/>
                  <a:pt x="1504" y="373"/>
                </a:cubicBezTo>
                <a:cubicBezTo>
                  <a:pt x="1587" y="373"/>
                  <a:pt x="1655" y="440"/>
                  <a:pt x="1655" y="523"/>
                </a:cubicBezTo>
                <a:cubicBezTo>
                  <a:pt x="1655" y="606"/>
                  <a:pt x="1587" y="673"/>
                  <a:pt x="1504" y="673"/>
                </a:cubicBezTo>
                <a:cubicBezTo>
                  <a:pt x="1422" y="673"/>
                  <a:pt x="1355" y="606"/>
                  <a:pt x="1355" y="523"/>
                </a:cubicBezTo>
                <a:close/>
                <a:moveTo>
                  <a:pt x="526" y="1392"/>
                </a:moveTo>
                <a:cubicBezTo>
                  <a:pt x="443" y="1392"/>
                  <a:pt x="376" y="1325"/>
                  <a:pt x="376" y="1242"/>
                </a:cubicBezTo>
                <a:cubicBezTo>
                  <a:pt x="376" y="1160"/>
                  <a:pt x="443" y="1092"/>
                  <a:pt x="526" y="1092"/>
                </a:cubicBezTo>
                <a:cubicBezTo>
                  <a:pt x="609" y="1092"/>
                  <a:pt x="676" y="1160"/>
                  <a:pt x="676" y="1242"/>
                </a:cubicBezTo>
                <a:cubicBezTo>
                  <a:pt x="676" y="1325"/>
                  <a:pt x="609" y="1392"/>
                  <a:pt x="526" y="1392"/>
                </a:cubicBezTo>
                <a:close/>
              </a:path>
            </a:pathLst>
          </a:custGeom>
          <a:solidFill>
            <a:schemeClr val="bg1"/>
          </a:solidFill>
          <a:ln>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Rectangle 57"/>
          <p:cNvSpPr/>
          <p:nvPr/>
        </p:nvSpPr>
        <p:spPr>
          <a:xfrm>
            <a:off x="3897001" y="1522667"/>
            <a:ext cx="3935884" cy="558857"/>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mj-lt"/>
              </a:rPr>
              <a:t>Variables Introduced</a:t>
            </a:r>
          </a:p>
        </p:txBody>
      </p:sp>
      <p:sp>
        <p:nvSpPr>
          <p:cNvPr id="59" name="Oval 58"/>
          <p:cNvSpPr/>
          <p:nvPr/>
        </p:nvSpPr>
        <p:spPr bwMode="gray">
          <a:xfrm>
            <a:off x="3897001" y="2139918"/>
            <a:ext cx="563498" cy="5634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pic>
        <p:nvPicPr>
          <p:cNvPr id="6146" name="Picture 2" descr="https://d30y9cdsu7xlg0.cloudfront.net/png/32725-200.png"/>
          <p:cNvPicPr>
            <a:picLocks noChangeAspect="1" noChangeArrowheads="1"/>
          </p:cNvPicPr>
          <p:nvPr/>
        </p:nvPicPr>
        <p:blipFill>
          <a:blip r:embed="rId6">
            <a:lum bright="70000" contrast="-70000"/>
            <a:extLst>
              <a:ext uri="{BEBA8EAE-BF5A-486C-A8C5-ECC9F3942E4B}">
                <a14:imgProps xmlns:a14="http://schemas.microsoft.com/office/drawing/2010/main">
                  <a14:imgLayer r:embed="rId7">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987118" y="2241218"/>
            <a:ext cx="360897" cy="36089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3897001" y="3931887"/>
            <a:ext cx="3935884" cy="558857"/>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mj-lt"/>
              </a:rPr>
              <a:t>Potential Variables</a:t>
            </a:r>
          </a:p>
        </p:txBody>
      </p:sp>
      <p:sp>
        <p:nvSpPr>
          <p:cNvPr id="61" name="Oval 60"/>
          <p:cNvSpPr/>
          <p:nvPr/>
        </p:nvSpPr>
        <p:spPr bwMode="gray">
          <a:xfrm>
            <a:off x="3897001" y="5448520"/>
            <a:ext cx="563498" cy="5634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62" name="Pentagon 4"/>
          <p:cNvSpPr/>
          <p:nvPr/>
        </p:nvSpPr>
        <p:spPr bwMode="ltGray">
          <a:xfrm>
            <a:off x="4526050" y="4547193"/>
            <a:ext cx="3306835" cy="572042"/>
          </a:xfrm>
          <a:prstGeom prst="homePlat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Anomaly Detection and other apps</a:t>
            </a:r>
          </a:p>
        </p:txBody>
      </p:sp>
      <p:sp>
        <p:nvSpPr>
          <p:cNvPr id="63" name="Pentagon 4"/>
          <p:cNvSpPr/>
          <p:nvPr/>
        </p:nvSpPr>
        <p:spPr bwMode="ltGray">
          <a:xfrm>
            <a:off x="4526049" y="5439976"/>
            <a:ext cx="3306835" cy="572042"/>
          </a:xfrm>
          <a:prstGeom prst="homePlat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Real-Time Alerts</a:t>
            </a:r>
          </a:p>
        </p:txBody>
      </p:sp>
      <p:pic>
        <p:nvPicPr>
          <p:cNvPr id="6148" name="Picture 4" descr="https://d30y9cdsu7xlg0.cloudfront.net/png/6731-200.png"/>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62277" y="5514352"/>
            <a:ext cx="396920" cy="396920"/>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p:cNvGrpSpPr/>
          <p:nvPr/>
        </p:nvGrpSpPr>
        <p:grpSpPr>
          <a:xfrm>
            <a:off x="3962277" y="4612517"/>
            <a:ext cx="433759" cy="397935"/>
            <a:chOff x="5232612" y="2036702"/>
            <a:chExt cx="524848" cy="481501"/>
          </a:xfrm>
          <a:solidFill>
            <a:srgbClr val="FFFFFF"/>
          </a:solidFill>
        </p:grpSpPr>
        <p:sp>
          <p:nvSpPr>
            <p:cNvPr id="85" name="Freeform 1188"/>
            <p:cNvSpPr>
              <a:spLocks noEditPoints="1"/>
            </p:cNvSpPr>
            <p:nvPr/>
          </p:nvSpPr>
          <p:spPr bwMode="auto">
            <a:xfrm>
              <a:off x="5232612" y="2189329"/>
              <a:ext cx="524848" cy="328874"/>
            </a:xfrm>
            <a:custGeom>
              <a:avLst/>
              <a:gdLst>
                <a:gd name="T0" fmla="*/ 848 w 856"/>
                <a:gd name="T1" fmla="*/ 8 h 536"/>
                <a:gd name="T2" fmla="*/ 820 w 856"/>
                <a:gd name="T3" fmla="*/ 8 h 536"/>
                <a:gd name="T4" fmla="*/ 675 w 856"/>
                <a:gd name="T5" fmla="*/ 153 h 536"/>
                <a:gd name="T6" fmla="*/ 652 w 856"/>
                <a:gd name="T7" fmla="*/ 148 h 536"/>
                <a:gd name="T8" fmla="*/ 208 w 856"/>
                <a:gd name="T9" fmla="*/ 148 h 536"/>
                <a:gd name="T10" fmla="*/ 182 w 856"/>
                <a:gd name="T11" fmla="*/ 154 h 536"/>
                <a:gd name="T12" fmla="*/ 36 w 856"/>
                <a:gd name="T13" fmla="*/ 8 h 536"/>
                <a:gd name="T14" fmla="*/ 8 w 856"/>
                <a:gd name="T15" fmla="*/ 8 h 536"/>
                <a:gd name="T16" fmla="*/ 8 w 856"/>
                <a:gd name="T17" fmla="*/ 36 h 536"/>
                <a:gd name="T18" fmla="*/ 152 w 856"/>
                <a:gd name="T19" fmla="*/ 181 h 536"/>
                <a:gd name="T20" fmla="*/ 144 w 856"/>
                <a:gd name="T21" fmla="*/ 212 h 536"/>
                <a:gd name="T22" fmla="*/ 144 w 856"/>
                <a:gd name="T23" fmla="*/ 472 h 536"/>
                <a:gd name="T24" fmla="*/ 208 w 856"/>
                <a:gd name="T25" fmla="*/ 536 h 536"/>
                <a:gd name="T26" fmla="*/ 652 w 856"/>
                <a:gd name="T27" fmla="*/ 536 h 536"/>
                <a:gd name="T28" fmla="*/ 716 w 856"/>
                <a:gd name="T29" fmla="*/ 472 h 536"/>
                <a:gd name="T30" fmla="*/ 716 w 856"/>
                <a:gd name="T31" fmla="*/ 212 h 536"/>
                <a:gd name="T32" fmla="*/ 706 w 856"/>
                <a:gd name="T33" fmla="*/ 178 h 536"/>
                <a:gd name="T34" fmla="*/ 848 w 856"/>
                <a:gd name="T35" fmla="*/ 36 h 536"/>
                <a:gd name="T36" fmla="*/ 848 w 856"/>
                <a:gd name="T37" fmla="*/ 8 h 536"/>
                <a:gd name="T38" fmla="*/ 684 w 856"/>
                <a:gd name="T39" fmla="*/ 472 h 536"/>
                <a:gd name="T40" fmla="*/ 652 w 856"/>
                <a:gd name="T41" fmla="*/ 504 h 536"/>
                <a:gd name="T42" fmla="*/ 208 w 856"/>
                <a:gd name="T43" fmla="*/ 504 h 536"/>
                <a:gd name="T44" fmla="*/ 176 w 856"/>
                <a:gd name="T45" fmla="*/ 472 h 536"/>
                <a:gd name="T46" fmla="*/ 176 w 856"/>
                <a:gd name="T47" fmla="*/ 212 h 536"/>
                <a:gd name="T48" fmla="*/ 208 w 856"/>
                <a:gd name="T49" fmla="*/ 180 h 536"/>
                <a:gd name="T50" fmla="*/ 652 w 856"/>
                <a:gd name="T51" fmla="*/ 180 h 536"/>
                <a:gd name="T52" fmla="*/ 684 w 856"/>
                <a:gd name="T53" fmla="*/ 212 h 536"/>
                <a:gd name="T54" fmla="*/ 684 w 856"/>
                <a:gd name="T55" fmla="*/ 47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56" h="536">
                  <a:moveTo>
                    <a:pt x="848" y="8"/>
                  </a:moveTo>
                  <a:cubicBezTo>
                    <a:pt x="840" y="0"/>
                    <a:pt x="827" y="0"/>
                    <a:pt x="820" y="8"/>
                  </a:cubicBezTo>
                  <a:cubicBezTo>
                    <a:pt x="675" y="153"/>
                    <a:pt x="675" y="153"/>
                    <a:pt x="675" y="153"/>
                  </a:cubicBezTo>
                  <a:cubicBezTo>
                    <a:pt x="668" y="150"/>
                    <a:pt x="660" y="148"/>
                    <a:pt x="652" y="148"/>
                  </a:cubicBezTo>
                  <a:cubicBezTo>
                    <a:pt x="208" y="148"/>
                    <a:pt x="208" y="148"/>
                    <a:pt x="208" y="148"/>
                  </a:cubicBezTo>
                  <a:cubicBezTo>
                    <a:pt x="199" y="148"/>
                    <a:pt x="190" y="150"/>
                    <a:pt x="182" y="154"/>
                  </a:cubicBezTo>
                  <a:cubicBezTo>
                    <a:pt x="36" y="8"/>
                    <a:pt x="36" y="8"/>
                    <a:pt x="36" y="8"/>
                  </a:cubicBezTo>
                  <a:cubicBezTo>
                    <a:pt x="28" y="0"/>
                    <a:pt x="16" y="0"/>
                    <a:pt x="8" y="8"/>
                  </a:cubicBezTo>
                  <a:cubicBezTo>
                    <a:pt x="0" y="16"/>
                    <a:pt x="0" y="28"/>
                    <a:pt x="8" y="36"/>
                  </a:cubicBezTo>
                  <a:cubicBezTo>
                    <a:pt x="152" y="181"/>
                    <a:pt x="152" y="181"/>
                    <a:pt x="152" y="181"/>
                  </a:cubicBezTo>
                  <a:cubicBezTo>
                    <a:pt x="147" y="190"/>
                    <a:pt x="144" y="201"/>
                    <a:pt x="144" y="212"/>
                  </a:cubicBezTo>
                  <a:cubicBezTo>
                    <a:pt x="144" y="472"/>
                    <a:pt x="144" y="472"/>
                    <a:pt x="144" y="472"/>
                  </a:cubicBezTo>
                  <a:cubicBezTo>
                    <a:pt x="144" y="507"/>
                    <a:pt x="172" y="536"/>
                    <a:pt x="208" y="536"/>
                  </a:cubicBezTo>
                  <a:cubicBezTo>
                    <a:pt x="652" y="536"/>
                    <a:pt x="652" y="536"/>
                    <a:pt x="652" y="536"/>
                  </a:cubicBezTo>
                  <a:cubicBezTo>
                    <a:pt x="687" y="536"/>
                    <a:pt x="716" y="507"/>
                    <a:pt x="716" y="472"/>
                  </a:cubicBezTo>
                  <a:cubicBezTo>
                    <a:pt x="716" y="212"/>
                    <a:pt x="716" y="212"/>
                    <a:pt x="716" y="212"/>
                  </a:cubicBezTo>
                  <a:cubicBezTo>
                    <a:pt x="716" y="200"/>
                    <a:pt x="712" y="188"/>
                    <a:pt x="706" y="178"/>
                  </a:cubicBezTo>
                  <a:cubicBezTo>
                    <a:pt x="848" y="36"/>
                    <a:pt x="848" y="36"/>
                    <a:pt x="848" y="36"/>
                  </a:cubicBezTo>
                  <a:cubicBezTo>
                    <a:pt x="856" y="28"/>
                    <a:pt x="856" y="16"/>
                    <a:pt x="848" y="8"/>
                  </a:cubicBezTo>
                  <a:close/>
                  <a:moveTo>
                    <a:pt x="684" y="472"/>
                  </a:moveTo>
                  <a:cubicBezTo>
                    <a:pt x="684" y="490"/>
                    <a:pt x="669" y="504"/>
                    <a:pt x="652" y="504"/>
                  </a:cubicBezTo>
                  <a:cubicBezTo>
                    <a:pt x="208" y="504"/>
                    <a:pt x="208" y="504"/>
                    <a:pt x="208" y="504"/>
                  </a:cubicBezTo>
                  <a:cubicBezTo>
                    <a:pt x="190" y="504"/>
                    <a:pt x="176" y="490"/>
                    <a:pt x="176" y="472"/>
                  </a:cubicBezTo>
                  <a:cubicBezTo>
                    <a:pt x="176" y="212"/>
                    <a:pt x="176" y="212"/>
                    <a:pt x="176" y="212"/>
                  </a:cubicBezTo>
                  <a:cubicBezTo>
                    <a:pt x="176" y="194"/>
                    <a:pt x="190" y="180"/>
                    <a:pt x="208" y="180"/>
                  </a:cubicBezTo>
                  <a:cubicBezTo>
                    <a:pt x="652" y="180"/>
                    <a:pt x="652" y="180"/>
                    <a:pt x="652" y="180"/>
                  </a:cubicBezTo>
                  <a:cubicBezTo>
                    <a:pt x="669" y="180"/>
                    <a:pt x="684" y="194"/>
                    <a:pt x="684" y="212"/>
                  </a:cubicBezTo>
                  <a:lnTo>
                    <a:pt x="684" y="4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86" name="Freeform 1189"/>
            <p:cNvSpPr>
              <a:spLocks/>
            </p:cNvSpPr>
            <p:nvPr/>
          </p:nvSpPr>
          <p:spPr bwMode="auto">
            <a:xfrm>
              <a:off x="5356427" y="2036702"/>
              <a:ext cx="276441" cy="221412"/>
            </a:xfrm>
            <a:custGeom>
              <a:avLst/>
              <a:gdLst>
                <a:gd name="T0" fmla="*/ 81 w 451"/>
                <a:gd name="T1" fmla="*/ 342 h 361"/>
                <a:gd name="T2" fmla="*/ 140 w 451"/>
                <a:gd name="T3" fmla="*/ 361 h 361"/>
                <a:gd name="T4" fmla="*/ 128 w 451"/>
                <a:gd name="T5" fmla="*/ 345 h 361"/>
                <a:gd name="T6" fmla="*/ 96 w 451"/>
                <a:gd name="T7" fmla="*/ 310 h 361"/>
                <a:gd name="T8" fmla="*/ 38 w 451"/>
                <a:gd name="T9" fmla="*/ 294 h 361"/>
                <a:gd name="T10" fmla="*/ 74 w 451"/>
                <a:gd name="T11" fmla="*/ 240 h 361"/>
                <a:gd name="T12" fmla="*/ 76 w 451"/>
                <a:gd name="T13" fmla="*/ 195 h 361"/>
                <a:gd name="T14" fmla="*/ 44 w 451"/>
                <a:gd name="T15" fmla="*/ 141 h 361"/>
                <a:gd name="T16" fmla="*/ 110 w 451"/>
                <a:gd name="T17" fmla="*/ 128 h 361"/>
                <a:gd name="T18" fmla="*/ 141 w 451"/>
                <a:gd name="T19" fmla="*/ 99 h 361"/>
                <a:gd name="T20" fmla="*/ 157 w 451"/>
                <a:gd name="T21" fmla="*/ 37 h 361"/>
                <a:gd name="T22" fmla="*/ 213 w 451"/>
                <a:gd name="T23" fmla="*/ 75 h 361"/>
                <a:gd name="T24" fmla="*/ 241 w 451"/>
                <a:gd name="T25" fmla="*/ 75 h 361"/>
                <a:gd name="T26" fmla="*/ 295 w 451"/>
                <a:gd name="T27" fmla="*/ 38 h 361"/>
                <a:gd name="T28" fmla="*/ 312 w 451"/>
                <a:gd name="T29" fmla="*/ 99 h 361"/>
                <a:gd name="T30" fmla="*/ 345 w 451"/>
                <a:gd name="T31" fmla="*/ 130 h 361"/>
                <a:gd name="T32" fmla="*/ 407 w 451"/>
                <a:gd name="T33" fmla="*/ 141 h 361"/>
                <a:gd name="T34" fmla="*/ 377 w 451"/>
                <a:gd name="T35" fmla="*/ 197 h 361"/>
                <a:gd name="T36" fmla="*/ 379 w 451"/>
                <a:gd name="T37" fmla="*/ 243 h 361"/>
                <a:gd name="T38" fmla="*/ 413 w 451"/>
                <a:gd name="T39" fmla="*/ 294 h 361"/>
                <a:gd name="T40" fmla="*/ 356 w 451"/>
                <a:gd name="T41" fmla="*/ 311 h 361"/>
                <a:gd name="T42" fmla="*/ 322 w 451"/>
                <a:gd name="T43" fmla="*/ 347 h 361"/>
                <a:gd name="T44" fmla="*/ 310 w 451"/>
                <a:gd name="T45" fmla="*/ 361 h 361"/>
                <a:gd name="T46" fmla="*/ 371 w 451"/>
                <a:gd name="T47" fmla="*/ 343 h 361"/>
                <a:gd name="T48" fmla="*/ 451 w 451"/>
                <a:gd name="T49" fmla="*/ 287 h 361"/>
                <a:gd name="T50" fmla="*/ 411 w 451"/>
                <a:gd name="T51" fmla="*/ 208 h 361"/>
                <a:gd name="T52" fmla="*/ 427 w 451"/>
                <a:gd name="T53" fmla="*/ 109 h 361"/>
                <a:gd name="T54" fmla="*/ 344 w 451"/>
                <a:gd name="T55" fmla="*/ 84 h 361"/>
                <a:gd name="T56" fmla="*/ 288 w 451"/>
                <a:gd name="T57" fmla="*/ 0 h 361"/>
                <a:gd name="T58" fmla="*/ 210 w 451"/>
                <a:gd name="T59" fmla="*/ 43 h 361"/>
                <a:gd name="T60" fmla="*/ 111 w 451"/>
                <a:gd name="T61" fmla="*/ 22 h 361"/>
                <a:gd name="T62" fmla="*/ 85 w 451"/>
                <a:gd name="T63" fmla="*/ 107 h 361"/>
                <a:gd name="T64" fmla="*/ 1 w 451"/>
                <a:gd name="T65" fmla="*/ 163 h 361"/>
                <a:gd name="T66" fmla="*/ 42 w 451"/>
                <a:gd name="T67" fmla="*/ 243 h 361"/>
                <a:gd name="T68" fmla="*/ 23 w 451"/>
                <a:gd name="T69" fmla="*/ 34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361">
                  <a:moveTo>
                    <a:pt x="23" y="340"/>
                  </a:moveTo>
                  <a:cubicBezTo>
                    <a:pt x="81" y="342"/>
                    <a:pt x="81" y="342"/>
                    <a:pt x="81" y="342"/>
                  </a:cubicBezTo>
                  <a:cubicBezTo>
                    <a:pt x="86" y="349"/>
                    <a:pt x="92" y="355"/>
                    <a:pt x="99" y="361"/>
                  </a:cubicBezTo>
                  <a:cubicBezTo>
                    <a:pt x="140" y="361"/>
                    <a:pt x="140" y="361"/>
                    <a:pt x="140" y="361"/>
                  </a:cubicBezTo>
                  <a:cubicBezTo>
                    <a:pt x="140" y="354"/>
                    <a:pt x="140" y="354"/>
                    <a:pt x="140" y="354"/>
                  </a:cubicBezTo>
                  <a:cubicBezTo>
                    <a:pt x="128" y="345"/>
                    <a:pt x="128" y="345"/>
                    <a:pt x="128" y="345"/>
                  </a:cubicBezTo>
                  <a:cubicBezTo>
                    <a:pt x="120" y="338"/>
                    <a:pt x="112" y="330"/>
                    <a:pt x="106" y="322"/>
                  </a:cubicBezTo>
                  <a:cubicBezTo>
                    <a:pt x="96" y="310"/>
                    <a:pt x="96" y="310"/>
                    <a:pt x="96" y="310"/>
                  </a:cubicBezTo>
                  <a:cubicBezTo>
                    <a:pt x="44" y="309"/>
                    <a:pt x="44" y="309"/>
                    <a:pt x="44" y="309"/>
                  </a:cubicBezTo>
                  <a:cubicBezTo>
                    <a:pt x="38" y="294"/>
                    <a:pt x="38" y="294"/>
                    <a:pt x="38" y="294"/>
                  </a:cubicBezTo>
                  <a:cubicBezTo>
                    <a:pt x="75" y="254"/>
                    <a:pt x="75" y="254"/>
                    <a:pt x="75" y="254"/>
                  </a:cubicBezTo>
                  <a:cubicBezTo>
                    <a:pt x="74" y="240"/>
                    <a:pt x="74" y="240"/>
                    <a:pt x="74" y="240"/>
                  </a:cubicBezTo>
                  <a:cubicBezTo>
                    <a:pt x="73" y="230"/>
                    <a:pt x="73" y="220"/>
                    <a:pt x="74" y="210"/>
                  </a:cubicBezTo>
                  <a:cubicBezTo>
                    <a:pt x="76" y="195"/>
                    <a:pt x="76" y="195"/>
                    <a:pt x="76" y="195"/>
                  </a:cubicBezTo>
                  <a:cubicBezTo>
                    <a:pt x="38" y="156"/>
                    <a:pt x="38" y="156"/>
                    <a:pt x="38" y="156"/>
                  </a:cubicBezTo>
                  <a:cubicBezTo>
                    <a:pt x="44" y="141"/>
                    <a:pt x="44" y="141"/>
                    <a:pt x="44" y="141"/>
                  </a:cubicBezTo>
                  <a:cubicBezTo>
                    <a:pt x="100" y="139"/>
                    <a:pt x="100" y="139"/>
                    <a:pt x="100" y="139"/>
                  </a:cubicBezTo>
                  <a:cubicBezTo>
                    <a:pt x="110" y="128"/>
                    <a:pt x="110" y="128"/>
                    <a:pt x="110" y="128"/>
                  </a:cubicBezTo>
                  <a:cubicBezTo>
                    <a:pt x="116" y="121"/>
                    <a:pt x="122" y="114"/>
                    <a:pt x="129" y="109"/>
                  </a:cubicBezTo>
                  <a:cubicBezTo>
                    <a:pt x="141" y="99"/>
                    <a:pt x="141" y="99"/>
                    <a:pt x="141" y="99"/>
                  </a:cubicBezTo>
                  <a:cubicBezTo>
                    <a:pt x="142" y="44"/>
                    <a:pt x="142" y="44"/>
                    <a:pt x="142" y="44"/>
                  </a:cubicBezTo>
                  <a:cubicBezTo>
                    <a:pt x="157" y="37"/>
                    <a:pt x="157" y="37"/>
                    <a:pt x="157" y="37"/>
                  </a:cubicBezTo>
                  <a:cubicBezTo>
                    <a:pt x="198" y="76"/>
                    <a:pt x="198" y="76"/>
                    <a:pt x="198" y="76"/>
                  </a:cubicBezTo>
                  <a:cubicBezTo>
                    <a:pt x="213" y="75"/>
                    <a:pt x="213" y="75"/>
                    <a:pt x="213" y="75"/>
                  </a:cubicBezTo>
                  <a:cubicBezTo>
                    <a:pt x="217" y="74"/>
                    <a:pt x="222" y="74"/>
                    <a:pt x="227" y="74"/>
                  </a:cubicBezTo>
                  <a:cubicBezTo>
                    <a:pt x="231" y="74"/>
                    <a:pt x="236" y="74"/>
                    <a:pt x="241" y="75"/>
                  </a:cubicBezTo>
                  <a:cubicBezTo>
                    <a:pt x="255" y="76"/>
                    <a:pt x="255" y="76"/>
                    <a:pt x="255" y="76"/>
                  </a:cubicBezTo>
                  <a:cubicBezTo>
                    <a:pt x="295" y="38"/>
                    <a:pt x="295" y="38"/>
                    <a:pt x="295" y="38"/>
                  </a:cubicBezTo>
                  <a:cubicBezTo>
                    <a:pt x="310" y="44"/>
                    <a:pt x="310" y="44"/>
                    <a:pt x="310" y="44"/>
                  </a:cubicBezTo>
                  <a:cubicBezTo>
                    <a:pt x="312" y="99"/>
                    <a:pt x="312" y="99"/>
                    <a:pt x="312" y="99"/>
                  </a:cubicBezTo>
                  <a:cubicBezTo>
                    <a:pt x="323" y="108"/>
                    <a:pt x="323" y="108"/>
                    <a:pt x="323" y="108"/>
                  </a:cubicBezTo>
                  <a:cubicBezTo>
                    <a:pt x="331" y="115"/>
                    <a:pt x="338" y="122"/>
                    <a:pt x="345" y="130"/>
                  </a:cubicBezTo>
                  <a:cubicBezTo>
                    <a:pt x="354" y="141"/>
                    <a:pt x="354" y="141"/>
                    <a:pt x="354" y="141"/>
                  </a:cubicBezTo>
                  <a:cubicBezTo>
                    <a:pt x="407" y="141"/>
                    <a:pt x="407" y="141"/>
                    <a:pt x="407" y="141"/>
                  </a:cubicBezTo>
                  <a:cubicBezTo>
                    <a:pt x="414" y="156"/>
                    <a:pt x="414" y="156"/>
                    <a:pt x="414" y="156"/>
                  </a:cubicBezTo>
                  <a:cubicBezTo>
                    <a:pt x="377" y="197"/>
                    <a:pt x="377" y="197"/>
                    <a:pt x="377" y="197"/>
                  </a:cubicBezTo>
                  <a:cubicBezTo>
                    <a:pt x="379" y="211"/>
                    <a:pt x="379" y="211"/>
                    <a:pt x="379" y="211"/>
                  </a:cubicBezTo>
                  <a:cubicBezTo>
                    <a:pt x="380" y="222"/>
                    <a:pt x="380" y="232"/>
                    <a:pt x="379" y="243"/>
                  </a:cubicBezTo>
                  <a:cubicBezTo>
                    <a:pt x="378" y="257"/>
                    <a:pt x="378" y="257"/>
                    <a:pt x="378" y="257"/>
                  </a:cubicBezTo>
                  <a:cubicBezTo>
                    <a:pt x="413" y="294"/>
                    <a:pt x="413" y="294"/>
                    <a:pt x="413" y="294"/>
                  </a:cubicBezTo>
                  <a:cubicBezTo>
                    <a:pt x="407" y="310"/>
                    <a:pt x="407" y="310"/>
                    <a:pt x="407" y="310"/>
                  </a:cubicBezTo>
                  <a:cubicBezTo>
                    <a:pt x="356" y="311"/>
                    <a:pt x="356" y="311"/>
                    <a:pt x="356" y="311"/>
                  </a:cubicBezTo>
                  <a:cubicBezTo>
                    <a:pt x="346" y="323"/>
                    <a:pt x="346" y="323"/>
                    <a:pt x="346" y="323"/>
                  </a:cubicBezTo>
                  <a:cubicBezTo>
                    <a:pt x="339" y="332"/>
                    <a:pt x="331" y="340"/>
                    <a:pt x="322" y="347"/>
                  </a:cubicBezTo>
                  <a:cubicBezTo>
                    <a:pt x="310" y="356"/>
                    <a:pt x="310" y="356"/>
                    <a:pt x="310" y="356"/>
                  </a:cubicBezTo>
                  <a:cubicBezTo>
                    <a:pt x="310" y="361"/>
                    <a:pt x="310" y="361"/>
                    <a:pt x="310" y="361"/>
                  </a:cubicBezTo>
                  <a:cubicBezTo>
                    <a:pt x="354" y="361"/>
                    <a:pt x="354" y="361"/>
                    <a:pt x="354" y="361"/>
                  </a:cubicBezTo>
                  <a:cubicBezTo>
                    <a:pt x="360" y="356"/>
                    <a:pt x="366" y="349"/>
                    <a:pt x="371" y="343"/>
                  </a:cubicBezTo>
                  <a:cubicBezTo>
                    <a:pt x="429" y="341"/>
                    <a:pt x="429" y="341"/>
                    <a:pt x="429" y="341"/>
                  </a:cubicBezTo>
                  <a:cubicBezTo>
                    <a:pt x="451" y="287"/>
                    <a:pt x="451" y="287"/>
                    <a:pt x="451" y="287"/>
                  </a:cubicBezTo>
                  <a:cubicBezTo>
                    <a:pt x="411" y="246"/>
                    <a:pt x="411" y="246"/>
                    <a:pt x="411" y="246"/>
                  </a:cubicBezTo>
                  <a:cubicBezTo>
                    <a:pt x="412" y="233"/>
                    <a:pt x="412" y="220"/>
                    <a:pt x="411" y="208"/>
                  </a:cubicBezTo>
                  <a:cubicBezTo>
                    <a:pt x="451" y="162"/>
                    <a:pt x="451" y="162"/>
                    <a:pt x="451" y="162"/>
                  </a:cubicBezTo>
                  <a:cubicBezTo>
                    <a:pt x="427" y="109"/>
                    <a:pt x="427" y="109"/>
                    <a:pt x="427" y="109"/>
                  </a:cubicBezTo>
                  <a:cubicBezTo>
                    <a:pt x="369" y="109"/>
                    <a:pt x="369" y="109"/>
                    <a:pt x="369" y="109"/>
                  </a:cubicBezTo>
                  <a:cubicBezTo>
                    <a:pt x="362" y="100"/>
                    <a:pt x="353" y="91"/>
                    <a:pt x="344" y="84"/>
                  </a:cubicBezTo>
                  <a:cubicBezTo>
                    <a:pt x="342" y="22"/>
                    <a:pt x="342" y="22"/>
                    <a:pt x="342" y="22"/>
                  </a:cubicBezTo>
                  <a:cubicBezTo>
                    <a:pt x="288" y="0"/>
                    <a:pt x="288" y="0"/>
                    <a:pt x="288" y="0"/>
                  </a:cubicBezTo>
                  <a:cubicBezTo>
                    <a:pt x="244" y="43"/>
                    <a:pt x="244" y="43"/>
                    <a:pt x="244" y="43"/>
                  </a:cubicBezTo>
                  <a:cubicBezTo>
                    <a:pt x="232" y="42"/>
                    <a:pt x="221" y="42"/>
                    <a:pt x="210" y="43"/>
                  </a:cubicBezTo>
                  <a:cubicBezTo>
                    <a:pt x="164" y="0"/>
                    <a:pt x="164" y="0"/>
                    <a:pt x="164" y="0"/>
                  </a:cubicBezTo>
                  <a:cubicBezTo>
                    <a:pt x="111" y="22"/>
                    <a:pt x="111" y="22"/>
                    <a:pt x="111" y="22"/>
                  </a:cubicBezTo>
                  <a:cubicBezTo>
                    <a:pt x="109" y="84"/>
                    <a:pt x="109" y="84"/>
                    <a:pt x="109" y="84"/>
                  </a:cubicBezTo>
                  <a:cubicBezTo>
                    <a:pt x="101" y="91"/>
                    <a:pt x="92" y="99"/>
                    <a:pt x="85" y="107"/>
                  </a:cubicBezTo>
                  <a:cubicBezTo>
                    <a:pt x="23" y="109"/>
                    <a:pt x="23" y="109"/>
                    <a:pt x="23" y="109"/>
                  </a:cubicBezTo>
                  <a:cubicBezTo>
                    <a:pt x="1" y="163"/>
                    <a:pt x="1" y="163"/>
                    <a:pt x="1" y="163"/>
                  </a:cubicBezTo>
                  <a:cubicBezTo>
                    <a:pt x="42" y="206"/>
                    <a:pt x="42" y="206"/>
                    <a:pt x="42" y="206"/>
                  </a:cubicBezTo>
                  <a:cubicBezTo>
                    <a:pt x="41" y="218"/>
                    <a:pt x="41" y="231"/>
                    <a:pt x="42" y="243"/>
                  </a:cubicBezTo>
                  <a:cubicBezTo>
                    <a:pt x="0" y="287"/>
                    <a:pt x="0" y="287"/>
                    <a:pt x="0" y="287"/>
                  </a:cubicBezTo>
                  <a:lnTo>
                    <a:pt x="23" y="3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87" name="Freeform 1190"/>
            <p:cNvSpPr>
              <a:spLocks noEditPoints="1"/>
            </p:cNvSpPr>
            <p:nvPr/>
          </p:nvSpPr>
          <p:spPr bwMode="auto">
            <a:xfrm>
              <a:off x="5434816" y="2115351"/>
              <a:ext cx="119661" cy="119402"/>
            </a:xfrm>
            <a:custGeom>
              <a:avLst/>
              <a:gdLst>
                <a:gd name="T0" fmla="*/ 189 w 195"/>
                <a:gd name="T1" fmla="*/ 85 h 195"/>
                <a:gd name="T2" fmla="*/ 86 w 195"/>
                <a:gd name="T3" fmla="*/ 6 h 195"/>
                <a:gd name="T4" fmla="*/ 7 w 195"/>
                <a:gd name="T5" fmla="*/ 109 h 195"/>
                <a:gd name="T6" fmla="*/ 110 w 195"/>
                <a:gd name="T7" fmla="*/ 188 h 195"/>
                <a:gd name="T8" fmla="*/ 189 w 195"/>
                <a:gd name="T9" fmla="*/ 85 h 195"/>
                <a:gd name="T10" fmla="*/ 106 w 195"/>
                <a:gd name="T11" fmla="*/ 156 h 195"/>
                <a:gd name="T12" fmla="*/ 98 w 195"/>
                <a:gd name="T13" fmla="*/ 157 h 195"/>
                <a:gd name="T14" fmla="*/ 98 w 195"/>
                <a:gd name="T15" fmla="*/ 157 h 195"/>
                <a:gd name="T16" fmla="*/ 39 w 195"/>
                <a:gd name="T17" fmla="*/ 105 h 195"/>
                <a:gd name="T18" fmla="*/ 90 w 195"/>
                <a:gd name="T19" fmla="*/ 38 h 195"/>
                <a:gd name="T20" fmla="*/ 98 w 195"/>
                <a:gd name="T21" fmla="*/ 37 h 195"/>
                <a:gd name="T22" fmla="*/ 157 w 195"/>
                <a:gd name="T23" fmla="*/ 89 h 195"/>
                <a:gd name="T24" fmla="*/ 106 w 195"/>
                <a:gd name="T25" fmla="*/ 1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195">
                  <a:moveTo>
                    <a:pt x="189" y="85"/>
                  </a:moveTo>
                  <a:cubicBezTo>
                    <a:pt x="182" y="35"/>
                    <a:pt x="136" y="0"/>
                    <a:pt x="86" y="6"/>
                  </a:cubicBezTo>
                  <a:cubicBezTo>
                    <a:pt x="36" y="13"/>
                    <a:pt x="0" y="59"/>
                    <a:pt x="7" y="109"/>
                  </a:cubicBezTo>
                  <a:cubicBezTo>
                    <a:pt x="13" y="159"/>
                    <a:pt x="59" y="195"/>
                    <a:pt x="110" y="188"/>
                  </a:cubicBezTo>
                  <a:cubicBezTo>
                    <a:pt x="160" y="182"/>
                    <a:pt x="195" y="136"/>
                    <a:pt x="189" y="85"/>
                  </a:cubicBezTo>
                  <a:close/>
                  <a:moveTo>
                    <a:pt x="106" y="156"/>
                  </a:moveTo>
                  <a:cubicBezTo>
                    <a:pt x="103" y="157"/>
                    <a:pt x="100" y="157"/>
                    <a:pt x="98" y="157"/>
                  </a:cubicBezTo>
                  <a:cubicBezTo>
                    <a:pt x="98" y="157"/>
                    <a:pt x="98" y="157"/>
                    <a:pt x="98" y="157"/>
                  </a:cubicBezTo>
                  <a:cubicBezTo>
                    <a:pt x="68" y="157"/>
                    <a:pt x="42" y="135"/>
                    <a:pt x="39" y="105"/>
                  </a:cubicBezTo>
                  <a:cubicBezTo>
                    <a:pt x="34" y="72"/>
                    <a:pt x="57" y="42"/>
                    <a:pt x="90" y="38"/>
                  </a:cubicBezTo>
                  <a:cubicBezTo>
                    <a:pt x="93" y="38"/>
                    <a:pt x="95" y="37"/>
                    <a:pt x="98" y="37"/>
                  </a:cubicBezTo>
                  <a:cubicBezTo>
                    <a:pt x="128" y="37"/>
                    <a:pt x="153" y="60"/>
                    <a:pt x="157" y="89"/>
                  </a:cubicBezTo>
                  <a:cubicBezTo>
                    <a:pt x="161" y="122"/>
                    <a:pt x="138" y="152"/>
                    <a:pt x="106" y="1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grpSp>
    </p:spTree>
    <p:extLst>
      <p:ext uri="{BB962C8B-B14F-4D97-AF65-F5344CB8AC3E}">
        <p14:creationId xmlns:p14="http://schemas.microsoft.com/office/powerpoint/2010/main" val="380294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
          <p:cNvSpPr>
            <a:spLocks noGrp="1"/>
          </p:cNvSpPr>
          <p:nvPr>
            <p:ph type="title"/>
          </p:nvPr>
        </p:nvSpPr>
        <p:spPr>
          <a:xfrm>
            <a:off x="456063" y="335857"/>
            <a:ext cx="11279874" cy="443586"/>
          </a:xfrm>
        </p:spPr>
        <p:txBody>
          <a:bodyPr/>
          <a:lstStyle/>
          <a:p>
            <a:r>
              <a:rPr lang="en-US" dirty="0"/>
              <a:t>Next Steps</a:t>
            </a:r>
          </a:p>
        </p:txBody>
      </p:sp>
      <p:sp>
        <p:nvSpPr>
          <p:cNvPr id="40" name="Subtitle 3"/>
          <p:cNvSpPr>
            <a:spLocks noGrp="1"/>
          </p:cNvSpPr>
          <p:nvPr>
            <p:ph type="subTitle" idx="13"/>
          </p:nvPr>
        </p:nvSpPr>
        <p:spPr>
          <a:xfrm>
            <a:off x="338219" y="880003"/>
            <a:ext cx="11543788" cy="286772"/>
          </a:xfrm>
        </p:spPr>
        <p:txBody>
          <a:bodyPr/>
          <a:lstStyle/>
          <a:p>
            <a:r>
              <a:rPr lang="en-US" dirty="0"/>
              <a:t>Splunk’s model can be used to improve electricity access for people around the world</a:t>
            </a:r>
          </a:p>
        </p:txBody>
      </p:sp>
      <p:pic>
        <p:nvPicPr>
          <p:cNvPr id="55" name="Picture 54"/>
          <p:cNvPicPr>
            <a:picLocks noChangeAspect="1"/>
          </p:cNvPicPr>
          <p:nvPr/>
        </p:nvPicPr>
        <p:blipFill rotWithShape="1">
          <a:blip r:embed="rId2">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8939" r="33298"/>
          <a:stretch/>
        </p:blipFill>
        <p:spPr>
          <a:xfrm>
            <a:off x="10554609" y="6395368"/>
            <a:ext cx="190021" cy="316582"/>
          </a:xfrm>
          <a:prstGeom prst="rect">
            <a:avLst/>
          </a:prstGeom>
        </p:spPr>
      </p:pic>
      <p:cxnSp>
        <p:nvCxnSpPr>
          <p:cNvPr id="28" name="Straight Connector 27"/>
          <p:cNvCxnSpPr/>
          <p:nvPr/>
        </p:nvCxnSpPr>
        <p:spPr bwMode="gray">
          <a:xfrm>
            <a:off x="0" y="4018685"/>
            <a:ext cx="12192000" cy="0"/>
          </a:xfrm>
          <a:prstGeom prst="line">
            <a:avLst/>
          </a:prstGeom>
          <a:ln w="279400">
            <a:solidFill>
              <a:srgbClr val="E5E5E5"/>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592936" y="3699435"/>
            <a:ext cx="652909" cy="652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Oval 29"/>
          <p:cNvSpPr/>
          <p:nvPr/>
        </p:nvSpPr>
        <p:spPr bwMode="gray">
          <a:xfrm>
            <a:off x="3247731" y="3692231"/>
            <a:ext cx="652909" cy="652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Oval 30"/>
          <p:cNvSpPr/>
          <p:nvPr/>
        </p:nvSpPr>
        <p:spPr bwMode="gray">
          <a:xfrm>
            <a:off x="5911017" y="3692231"/>
            <a:ext cx="652909" cy="652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2" name="Oval 31"/>
          <p:cNvSpPr/>
          <p:nvPr/>
        </p:nvSpPr>
        <p:spPr bwMode="gray">
          <a:xfrm>
            <a:off x="8574303" y="3692231"/>
            <a:ext cx="652909" cy="6529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cxnSp>
        <p:nvCxnSpPr>
          <p:cNvPr id="33" name="Straight Connector 32"/>
          <p:cNvCxnSpPr/>
          <p:nvPr/>
        </p:nvCxnSpPr>
        <p:spPr>
          <a:xfrm flipV="1">
            <a:off x="910899" y="1959429"/>
            <a:ext cx="0" cy="164899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233971" y="1959429"/>
            <a:ext cx="0" cy="164899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574185" y="4417710"/>
            <a:ext cx="0" cy="164899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8897257" y="4417710"/>
            <a:ext cx="0" cy="164899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245845" y="1902771"/>
            <a:ext cx="3594669" cy="1258806"/>
          </a:xfrm>
          <a:prstGeom prst="rect">
            <a:avLst/>
          </a:prstGeom>
          <a:noFill/>
        </p:spPr>
        <p:txBody>
          <a:bodyPr wrap="square" lIns="0" tIns="0" rIns="0" bIns="0" rtlCol="0">
            <a:spAutoFit/>
          </a:bodyPr>
          <a:lstStyle/>
          <a:p>
            <a:pPr>
              <a:lnSpc>
                <a:spcPct val="95000"/>
              </a:lnSpc>
              <a:spcAft>
                <a:spcPts val="600"/>
              </a:spcAft>
            </a:pPr>
            <a:r>
              <a:rPr lang="en-US" sz="2400" b="1" dirty="0"/>
              <a:t>To Monitor and Forecast</a:t>
            </a:r>
          </a:p>
          <a:p>
            <a:r>
              <a:rPr lang="en-US" dirty="0"/>
              <a:t>Splunk could be used to monitor and forecast energy usage around the world</a:t>
            </a:r>
          </a:p>
        </p:txBody>
      </p:sp>
      <p:sp>
        <p:nvSpPr>
          <p:cNvPr id="42" name="TextBox 41"/>
          <p:cNvSpPr txBox="1"/>
          <p:nvPr/>
        </p:nvSpPr>
        <p:spPr>
          <a:xfrm>
            <a:off x="6563925" y="1902771"/>
            <a:ext cx="3599659" cy="1535805"/>
          </a:xfrm>
          <a:prstGeom prst="rect">
            <a:avLst/>
          </a:prstGeom>
          <a:noFill/>
        </p:spPr>
        <p:txBody>
          <a:bodyPr wrap="square" lIns="0" tIns="0" rIns="0" bIns="0" rtlCol="0">
            <a:spAutoFit/>
          </a:bodyPr>
          <a:lstStyle/>
          <a:p>
            <a:pPr>
              <a:lnSpc>
                <a:spcPct val="95000"/>
              </a:lnSpc>
              <a:spcAft>
                <a:spcPts val="600"/>
              </a:spcAft>
            </a:pPr>
            <a:r>
              <a:rPr lang="en-US" sz="2400" b="1" dirty="0"/>
              <a:t>In Developing Countries</a:t>
            </a:r>
          </a:p>
          <a:p>
            <a:r>
              <a:rPr lang="en-US" dirty="0"/>
              <a:t>Splunk could be deployed in developing countries to optimize energy usage as their infrastructure is not well-built</a:t>
            </a:r>
          </a:p>
        </p:txBody>
      </p:sp>
      <p:sp>
        <p:nvSpPr>
          <p:cNvPr id="44" name="TextBox 43"/>
          <p:cNvSpPr txBox="1"/>
          <p:nvPr/>
        </p:nvSpPr>
        <p:spPr>
          <a:xfrm>
            <a:off x="3900640" y="4804137"/>
            <a:ext cx="2870274" cy="1258806"/>
          </a:xfrm>
          <a:prstGeom prst="rect">
            <a:avLst/>
          </a:prstGeom>
          <a:noFill/>
        </p:spPr>
        <p:txBody>
          <a:bodyPr wrap="square" lIns="0" tIns="0" rIns="0" bIns="0" rtlCol="0" anchor="b">
            <a:spAutoFit/>
          </a:bodyPr>
          <a:lstStyle/>
          <a:p>
            <a:pPr>
              <a:lnSpc>
                <a:spcPct val="95000"/>
              </a:lnSpc>
              <a:spcAft>
                <a:spcPts val="600"/>
              </a:spcAft>
            </a:pPr>
            <a:r>
              <a:rPr lang="en-US" sz="2400" b="1" dirty="0"/>
              <a:t>In the United States</a:t>
            </a:r>
          </a:p>
          <a:p>
            <a:r>
              <a:rPr lang="en-US" dirty="0"/>
              <a:t>Splunk could be used within the United States to ensure stability on an aging grid</a:t>
            </a:r>
          </a:p>
        </p:txBody>
      </p:sp>
      <p:sp>
        <p:nvSpPr>
          <p:cNvPr id="45" name="TextBox 44"/>
          <p:cNvSpPr txBox="1"/>
          <p:nvPr/>
        </p:nvSpPr>
        <p:spPr>
          <a:xfrm>
            <a:off x="9227212" y="4804137"/>
            <a:ext cx="2654795" cy="1258806"/>
          </a:xfrm>
          <a:prstGeom prst="rect">
            <a:avLst/>
          </a:prstGeom>
          <a:noFill/>
        </p:spPr>
        <p:txBody>
          <a:bodyPr wrap="square" lIns="0" tIns="0" rIns="0" bIns="0" rtlCol="0" anchor="b">
            <a:spAutoFit/>
          </a:bodyPr>
          <a:lstStyle/>
          <a:p>
            <a:pPr>
              <a:lnSpc>
                <a:spcPct val="95000"/>
              </a:lnSpc>
              <a:spcAft>
                <a:spcPts val="600"/>
              </a:spcAft>
            </a:pPr>
            <a:r>
              <a:rPr lang="en-US" sz="2400" b="1" dirty="0"/>
              <a:t>In the Home</a:t>
            </a:r>
          </a:p>
          <a:p>
            <a:r>
              <a:rPr lang="en-US" dirty="0"/>
              <a:t>Splunk can be used in the home to prevent excessive energy usage</a:t>
            </a:r>
          </a:p>
        </p:txBody>
      </p:sp>
      <p:pic>
        <p:nvPicPr>
          <p:cNvPr id="7170" name="Picture 2" descr="https://d30y9cdsu7xlg0.cloudfront.net/png/1167225-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765" y="3741890"/>
            <a:ext cx="603250" cy="6032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d30y9cdsu7xlg0.cloudfront.net/png/628992-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3633" y="3665338"/>
            <a:ext cx="721779" cy="7114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d30y9cdsu7xlg0.cloudfront.net/png/1072285-2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7434" y="3639352"/>
            <a:ext cx="773073" cy="77307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d30y9cdsu7xlg0.cloudfront.net/png/943764-2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4177" y="3763937"/>
            <a:ext cx="559155" cy="55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 Corpor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orporate Presentation Template" id="{D87DD7A5-392F-4136-85B1-DD223B86234E}" vid="{98F17F78-A256-4726-8186-17EA41E67E89}"/>
    </a:ext>
  </a:extLst>
</a:theme>
</file>

<file path=ppt/theme/theme2.xml><?xml version="1.0" encoding="utf-8"?>
<a:theme xmlns:a="http://schemas.openxmlformats.org/drawingml/2006/main" name="Office Theme">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 Presentation Template 2017</Template>
  <TotalTime>400</TotalTime>
  <Words>498</Words>
  <Application>Microsoft Office PowerPoint</Application>
  <PresentationFormat>Widescreen</PresentationFormat>
  <Paragraphs>92</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.LucidaGrandeUI</vt:lpstr>
      <vt:lpstr>Arial</vt:lpstr>
      <vt:lpstr>Arial Regular</vt:lpstr>
      <vt:lpstr>Calibri</vt:lpstr>
      <vt:lpstr>Splunk Corporate 2017</vt:lpstr>
      <vt:lpstr>Splunk 4 Good</vt:lpstr>
      <vt:lpstr>Executive Summary</vt:lpstr>
      <vt:lpstr>Creating an Objective</vt:lpstr>
      <vt:lpstr>Choosing a Data Set</vt:lpstr>
      <vt:lpstr>Choosing a Sample</vt:lpstr>
      <vt:lpstr>Method</vt:lpstr>
      <vt:lpstr>Results</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Executive Summary</dc:title>
  <dc:subject/>
  <dc:creator>Gregory Gunadi</dc:creator>
  <cp:keywords/>
  <dc:description/>
  <cp:lastModifiedBy>Gregory Gunadi</cp:lastModifiedBy>
  <cp:revision>28</cp:revision>
  <dcterms:created xsi:type="dcterms:W3CDTF">2017-08-01T14:28:39Z</dcterms:created>
  <dcterms:modified xsi:type="dcterms:W3CDTF">2017-08-01T21:09:09Z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12891256</vt:lpwstr>
  </property>
  <property fmtid="{D5CDD505-2E9C-101B-9397-08002B2CF9AE}" pid="3" name="NXPowerLiteSettings">
    <vt:lpwstr>C980073804F000</vt:lpwstr>
  </property>
  <property fmtid="{D5CDD505-2E9C-101B-9397-08002B2CF9AE}" pid="4" name="NXPowerLiteVersion">
    <vt:lpwstr>D7.1.2</vt:lpwstr>
  </property>
</Properties>
</file>